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>
  <p:sldMasterIdLst>
    <p:sldMasterId id="2147483838" r:id="rId1"/>
    <p:sldMasterId id="2147483840" r:id="rId2"/>
  </p:sldMasterIdLst>
  <p:notesMasterIdLst>
    <p:notesMasterId r:id="rId20"/>
  </p:notesMasterIdLst>
  <p:sldIdLst>
    <p:sldId id="318" r:id="rId3"/>
    <p:sldId id="581" r:id="rId4"/>
    <p:sldId id="588" r:id="rId5"/>
    <p:sldId id="589" r:id="rId6"/>
    <p:sldId id="582" r:id="rId7"/>
    <p:sldId id="590" r:id="rId8"/>
    <p:sldId id="591" r:id="rId9"/>
    <p:sldId id="592" r:id="rId10"/>
    <p:sldId id="593" r:id="rId11"/>
    <p:sldId id="594" r:id="rId12"/>
    <p:sldId id="595" r:id="rId13"/>
    <p:sldId id="598" r:id="rId14"/>
    <p:sldId id="599" r:id="rId15"/>
    <p:sldId id="596" r:id="rId16"/>
    <p:sldId id="576" r:id="rId17"/>
    <p:sldId id="600" r:id="rId18"/>
    <p:sldId id="597" r:id="rId19"/>
  </p:sldIdLst>
  <p:sldSz cx="9144000" cy="6858000" type="screen4x3"/>
  <p:notesSz cx="6858000" cy="9144000"/>
  <p:embeddedFontLst>
    <p:embeddedFont>
      <p:font typeface="굴림" pitchFamily="34" charset="-127"/>
      <p:regular r:id="rId21"/>
    </p:embeddedFont>
    <p:embeddedFont>
      <p:font typeface="Verdana" pitchFamily="34" charset="0"/>
      <p:regular r:id="rId22"/>
      <p:bold r:id="rId23"/>
      <p:italic r:id="rId24"/>
      <p:boldItalic r:id="rId25"/>
    </p:embeddedFont>
    <p:embeddedFont>
      <p:font typeface="Comic Sans MS" pitchFamily="66" charset="0"/>
      <p:regular r:id="rId26"/>
      <p:bold r:id="rId27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2"/>
        </a:solidFill>
        <a:latin typeface="Symbol" pitchFamily="18" charset="2"/>
        <a:ea typeface="굴림" pitchFamily="50" charset="-127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2"/>
        </a:solidFill>
        <a:latin typeface="Symbol" pitchFamily="18" charset="2"/>
        <a:ea typeface="굴림" pitchFamily="50" charset="-127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2"/>
        </a:solidFill>
        <a:latin typeface="Symbol" pitchFamily="18" charset="2"/>
        <a:ea typeface="굴림" pitchFamily="50" charset="-127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2"/>
        </a:solidFill>
        <a:latin typeface="Symbol" pitchFamily="18" charset="2"/>
        <a:ea typeface="굴림" pitchFamily="50" charset="-127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2"/>
        </a:solidFill>
        <a:latin typeface="Symbol" pitchFamily="18" charset="2"/>
        <a:ea typeface="굴림" pitchFamily="50" charset="-127"/>
        <a:cs typeface="+mn-cs"/>
      </a:defRPr>
    </a:lvl5pPr>
    <a:lvl6pPr marL="2286000" algn="l" defTabSz="914400" rtl="0" eaLnBrk="1" latinLnBrk="1" hangingPunct="1">
      <a:defRPr sz="1400" kern="1200">
        <a:solidFill>
          <a:schemeClr val="tx2"/>
        </a:solidFill>
        <a:latin typeface="Symbol" pitchFamily="18" charset="2"/>
        <a:ea typeface="굴림" pitchFamily="50" charset="-127"/>
        <a:cs typeface="+mn-cs"/>
      </a:defRPr>
    </a:lvl6pPr>
    <a:lvl7pPr marL="2743200" algn="l" defTabSz="914400" rtl="0" eaLnBrk="1" latinLnBrk="1" hangingPunct="1">
      <a:defRPr sz="1400" kern="1200">
        <a:solidFill>
          <a:schemeClr val="tx2"/>
        </a:solidFill>
        <a:latin typeface="Symbol" pitchFamily="18" charset="2"/>
        <a:ea typeface="굴림" pitchFamily="50" charset="-127"/>
        <a:cs typeface="+mn-cs"/>
      </a:defRPr>
    </a:lvl7pPr>
    <a:lvl8pPr marL="3200400" algn="l" defTabSz="914400" rtl="0" eaLnBrk="1" latinLnBrk="1" hangingPunct="1">
      <a:defRPr sz="1400" kern="1200">
        <a:solidFill>
          <a:schemeClr val="tx2"/>
        </a:solidFill>
        <a:latin typeface="Symbol" pitchFamily="18" charset="2"/>
        <a:ea typeface="굴림" pitchFamily="50" charset="-127"/>
        <a:cs typeface="+mn-cs"/>
      </a:defRPr>
    </a:lvl8pPr>
    <a:lvl9pPr marL="3657600" algn="l" defTabSz="914400" rtl="0" eaLnBrk="1" latinLnBrk="1" hangingPunct="1">
      <a:defRPr sz="1400" kern="1200">
        <a:solidFill>
          <a:schemeClr val="tx2"/>
        </a:solidFill>
        <a:latin typeface="Symbol" pitchFamily="18" charset="2"/>
        <a:ea typeface="굴림" pitchFamily="50" charset="-127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993366"/>
    <a:srgbClr val="6699FF"/>
    <a:srgbClr val="FFFFCC"/>
    <a:srgbClr val="FFFFFF"/>
    <a:srgbClr val="175EA5"/>
    <a:srgbClr val="FF0000"/>
    <a:srgbClr val="C0DFE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보통 스타일 2 - 강조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41" autoAdjust="0"/>
    <p:restoredTop sz="94549" autoAdjust="0"/>
  </p:normalViewPr>
  <p:slideViewPr>
    <p:cSldViewPr>
      <p:cViewPr varScale="1">
        <p:scale>
          <a:sx n="107" d="100"/>
          <a:sy n="107" d="100"/>
        </p:scale>
        <p:origin x="-78" y="-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image" Target="../media/image5.wmf"/><Relationship Id="rId7" Type="http://schemas.openxmlformats.org/officeDocument/2006/relationships/image" Target="../media/image9.wmf"/><Relationship Id="rId2" Type="http://schemas.openxmlformats.org/officeDocument/2006/relationships/image" Target="../media/image4.wmf"/><Relationship Id="rId1" Type="http://schemas.openxmlformats.org/officeDocument/2006/relationships/image" Target="../media/image3.png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Relationship Id="rId9" Type="http://schemas.openxmlformats.org/officeDocument/2006/relationships/image" Target="../media/image11.wmf"/></Relationships>
</file>

<file path=ppt/drawings/_rels/vmlDrawing10.vml.rels><?xml version="1.0" encoding="UTF-8" standalone="yes"?>
<Relationships xmlns="http://schemas.openxmlformats.org/package/2006/relationships"><Relationship Id="rId8" Type="http://schemas.openxmlformats.org/officeDocument/2006/relationships/image" Target="../media/image78.wmf"/><Relationship Id="rId3" Type="http://schemas.openxmlformats.org/officeDocument/2006/relationships/image" Target="../media/image73.wmf"/><Relationship Id="rId7" Type="http://schemas.openxmlformats.org/officeDocument/2006/relationships/image" Target="../media/image77.wmf"/><Relationship Id="rId2" Type="http://schemas.openxmlformats.org/officeDocument/2006/relationships/image" Target="../media/image72.wmf"/><Relationship Id="rId1" Type="http://schemas.openxmlformats.org/officeDocument/2006/relationships/image" Target="../media/image3.png"/><Relationship Id="rId6" Type="http://schemas.openxmlformats.org/officeDocument/2006/relationships/image" Target="../media/image76.wmf"/><Relationship Id="rId11" Type="http://schemas.openxmlformats.org/officeDocument/2006/relationships/image" Target="../media/image81.wmf"/><Relationship Id="rId5" Type="http://schemas.openxmlformats.org/officeDocument/2006/relationships/image" Target="../media/image75.wmf"/><Relationship Id="rId10" Type="http://schemas.openxmlformats.org/officeDocument/2006/relationships/image" Target="../media/image80.wmf"/><Relationship Id="rId4" Type="http://schemas.openxmlformats.org/officeDocument/2006/relationships/image" Target="../media/image74.wmf"/><Relationship Id="rId9" Type="http://schemas.openxmlformats.org/officeDocument/2006/relationships/image" Target="../media/image79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image" Target="../media/image82.wmf"/><Relationship Id="rId1" Type="http://schemas.openxmlformats.org/officeDocument/2006/relationships/image" Target="../media/image3.png"/><Relationship Id="rId5" Type="http://schemas.openxmlformats.org/officeDocument/2006/relationships/image" Target="../media/image85.wmf"/><Relationship Id="rId4" Type="http://schemas.openxmlformats.org/officeDocument/2006/relationships/image" Target="../media/image84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87.wmf"/><Relationship Id="rId1" Type="http://schemas.openxmlformats.org/officeDocument/2006/relationships/image" Target="../media/image86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89.wmf"/><Relationship Id="rId2" Type="http://schemas.openxmlformats.org/officeDocument/2006/relationships/image" Target="../media/image88.wmf"/><Relationship Id="rId1" Type="http://schemas.openxmlformats.org/officeDocument/2006/relationships/image" Target="../media/image3.png"/><Relationship Id="rId4" Type="http://schemas.openxmlformats.org/officeDocument/2006/relationships/image" Target="../media/image90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93.wmf"/><Relationship Id="rId2" Type="http://schemas.openxmlformats.org/officeDocument/2006/relationships/image" Target="../media/image92.wmf"/><Relationship Id="rId1" Type="http://schemas.openxmlformats.org/officeDocument/2006/relationships/image" Target="../media/image3.png"/><Relationship Id="rId6" Type="http://schemas.openxmlformats.org/officeDocument/2006/relationships/image" Target="../media/image94.wmf"/><Relationship Id="rId5" Type="http://schemas.openxmlformats.org/officeDocument/2006/relationships/image" Target="../media/image74.wmf"/><Relationship Id="rId4" Type="http://schemas.openxmlformats.org/officeDocument/2006/relationships/image" Target="../media/image80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image" Target="../media/image14.wmf"/><Relationship Id="rId7" Type="http://schemas.openxmlformats.org/officeDocument/2006/relationships/image" Target="../media/image18.wmf"/><Relationship Id="rId12" Type="http://schemas.openxmlformats.org/officeDocument/2006/relationships/image" Target="../media/image23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Relationship Id="rId6" Type="http://schemas.openxmlformats.org/officeDocument/2006/relationships/image" Target="../media/image17.wmf"/><Relationship Id="rId11" Type="http://schemas.openxmlformats.org/officeDocument/2006/relationships/image" Target="../media/image22.wmf"/><Relationship Id="rId5" Type="http://schemas.openxmlformats.org/officeDocument/2006/relationships/image" Target="../media/image16.wmf"/><Relationship Id="rId10" Type="http://schemas.openxmlformats.org/officeDocument/2006/relationships/image" Target="../media/image21.wmf"/><Relationship Id="rId4" Type="http://schemas.openxmlformats.org/officeDocument/2006/relationships/image" Target="../media/image15.wmf"/><Relationship Id="rId9" Type="http://schemas.openxmlformats.org/officeDocument/2006/relationships/image" Target="../media/image20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3" Type="http://schemas.openxmlformats.org/officeDocument/2006/relationships/image" Target="../media/image19.wmf"/><Relationship Id="rId7" Type="http://schemas.openxmlformats.org/officeDocument/2006/relationships/image" Target="../media/image26.wmf"/><Relationship Id="rId2" Type="http://schemas.openxmlformats.org/officeDocument/2006/relationships/image" Target="../media/image18.wmf"/><Relationship Id="rId1" Type="http://schemas.openxmlformats.org/officeDocument/2006/relationships/image" Target="../media/image24.wmf"/><Relationship Id="rId6" Type="http://schemas.openxmlformats.org/officeDocument/2006/relationships/image" Target="../media/image25.wmf"/><Relationship Id="rId5" Type="http://schemas.openxmlformats.org/officeDocument/2006/relationships/image" Target="../media/image21.wmf"/><Relationship Id="rId10" Type="http://schemas.openxmlformats.org/officeDocument/2006/relationships/image" Target="../media/image29.wmf"/><Relationship Id="rId4" Type="http://schemas.openxmlformats.org/officeDocument/2006/relationships/image" Target="../media/image20.wmf"/><Relationship Id="rId9" Type="http://schemas.openxmlformats.org/officeDocument/2006/relationships/image" Target="../media/image28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7" Type="http://schemas.openxmlformats.org/officeDocument/2006/relationships/image" Target="../media/image35.wmf"/><Relationship Id="rId2" Type="http://schemas.openxmlformats.org/officeDocument/2006/relationships/image" Target="../media/image30.wmf"/><Relationship Id="rId1" Type="http://schemas.openxmlformats.org/officeDocument/2006/relationships/image" Target="../media/image3.png"/><Relationship Id="rId6" Type="http://schemas.openxmlformats.org/officeDocument/2006/relationships/image" Target="../media/image34.wmf"/><Relationship Id="rId5" Type="http://schemas.openxmlformats.org/officeDocument/2006/relationships/image" Target="../media/image33.wmf"/><Relationship Id="rId4" Type="http://schemas.openxmlformats.org/officeDocument/2006/relationships/image" Target="../media/image32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3" Type="http://schemas.openxmlformats.org/officeDocument/2006/relationships/image" Target="../media/image37.wmf"/><Relationship Id="rId7" Type="http://schemas.openxmlformats.org/officeDocument/2006/relationships/image" Target="../media/image41.wmf"/><Relationship Id="rId2" Type="http://schemas.openxmlformats.org/officeDocument/2006/relationships/image" Target="../media/image36.wmf"/><Relationship Id="rId1" Type="http://schemas.openxmlformats.org/officeDocument/2006/relationships/image" Target="../media/image3.png"/><Relationship Id="rId6" Type="http://schemas.openxmlformats.org/officeDocument/2006/relationships/image" Target="../media/image40.wmf"/><Relationship Id="rId5" Type="http://schemas.openxmlformats.org/officeDocument/2006/relationships/image" Target="../media/image39.wmf"/><Relationship Id="rId4" Type="http://schemas.openxmlformats.org/officeDocument/2006/relationships/image" Target="../media/image38.w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3" Type="http://schemas.openxmlformats.org/officeDocument/2006/relationships/image" Target="../media/image18.wmf"/><Relationship Id="rId7" Type="http://schemas.openxmlformats.org/officeDocument/2006/relationships/image" Target="../media/image44.wmf"/><Relationship Id="rId2" Type="http://schemas.openxmlformats.org/officeDocument/2006/relationships/image" Target="../media/image43.wmf"/><Relationship Id="rId1" Type="http://schemas.openxmlformats.org/officeDocument/2006/relationships/image" Target="../media/image3.png"/><Relationship Id="rId6" Type="http://schemas.openxmlformats.org/officeDocument/2006/relationships/image" Target="../media/image21.wmf"/><Relationship Id="rId5" Type="http://schemas.openxmlformats.org/officeDocument/2006/relationships/image" Target="../media/image20.wmf"/><Relationship Id="rId4" Type="http://schemas.openxmlformats.org/officeDocument/2006/relationships/image" Target="../media/image19.wmf"/><Relationship Id="rId9" Type="http://schemas.openxmlformats.org/officeDocument/2006/relationships/image" Target="../media/image46.w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53.wmf"/><Relationship Id="rId13" Type="http://schemas.openxmlformats.org/officeDocument/2006/relationships/image" Target="../media/image58.wmf"/><Relationship Id="rId3" Type="http://schemas.openxmlformats.org/officeDocument/2006/relationships/image" Target="../media/image48.wmf"/><Relationship Id="rId7" Type="http://schemas.openxmlformats.org/officeDocument/2006/relationships/image" Target="../media/image52.wmf"/><Relationship Id="rId12" Type="http://schemas.openxmlformats.org/officeDocument/2006/relationships/image" Target="../media/image57.wmf"/><Relationship Id="rId2" Type="http://schemas.openxmlformats.org/officeDocument/2006/relationships/image" Target="../media/image47.wmf"/><Relationship Id="rId1" Type="http://schemas.openxmlformats.org/officeDocument/2006/relationships/image" Target="../media/image3.png"/><Relationship Id="rId6" Type="http://schemas.openxmlformats.org/officeDocument/2006/relationships/image" Target="../media/image51.wmf"/><Relationship Id="rId11" Type="http://schemas.openxmlformats.org/officeDocument/2006/relationships/image" Target="../media/image56.wmf"/><Relationship Id="rId5" Type="http://schemas.openxmlformats.org/officeDocument/2006/relationships/image" Target="../media/image50.wmf"/><Relationship Id="rId10" Type="http://schemas.openxmlformats.org/officeDocument/2006/relationships/image" Target="../media/image55.wmf"/><Relationship Id="rId4" Type="http://schemas.openxmlformats.org/officeDocument/2006/relationships/image" Target="../media/image49.wmf"/><Relationship Id="rId9" Type="http://schemas.openxmlformats.org/officeDocument/2006/relationships/image" Target="../media/image54.wmf"/><Relationship Id="rId14" Type="http://schemas.openxmlformats.org/officeDocument/2006/relationships/image" Target="../media/image59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2.wmf"/><Relationship Id="rId1" Type="http://schemas.openxmlformats.org/officeDocument/2006/relationships/image" Target="../media/image3.png"/><Relationship Id="rId6" Type="http://schemas.openxmlformats.org/officeDocument/2006/relationships/image" Target="../media/image66.wmf"/><Relationship Id="rId5" Type="http://schemas.openxmlformats.org/officeDocument/2006/relationships/image" Target="../media/image65.wmf"/><Relationship Id="rId4" Type="http://schemas.openxmlformats.org/officeDocument/2006/relationships/image" Target="../media/image64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image" Target="../media/image69.wmf"/><Relationship Id="rId1" Type="http://schemas.openxmlformats.org/officeDocument/2006/relationships/image" Target="../media/image68.wmf"/><Relationship Id="rId4" Type="http://schemas.openxmlformats.org/officeDocument/2006/relationships/image" Target="../media/image7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1">
              <a:defRPr kumimoji="1" sz="1200">
                <a:solidFill>
                  <a:schemeClr val="tx1"/>
                </a:solidFill>
                <a:latin typeface="굴림" pitchFamily="50" charset="-127"/>
              </a:defRPr>
            </a:lvl1pPr>
          </a:lstStyle>
          <a:p>
            <a:endParaRPr lang="en-US" altLang="ko-KR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1">
              <a:defRPr kumimoji="1" sz="1200">
                <a:solidFill>
                  <a:schemeClr val="tx1"/>
                </a:solidFill>
                <a:latin typeface="굴림" pitchFamily="50" charset="-127"/>
              </a:defRPr>
            </a:lvl1pPr>
          </a:lstStyle>
          <a:p>
            <a:endParaRPr lang="en-US" altLang="ko-KR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latinLnBrk="1">
              <a:defRPr kumimoji="1" sz="1200">
                <a:solidFill>
                  <a:schemeClr val="tx1"/>
                </a:solidFill>
                <a:latin typeface="굴림" pitchFamily="50" charset="-127"/>
              </a:defRPr>
            </a:lvl1pPr>
          </a:lstStyle>
          <a:p>
            <a:endParaRPr lang="en-US" altLang="ko-KR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latinLnBrk="1">
              <a:defRPr kumimoji="1" sz="1200">
                <a:solidFill>
                  <a:schemeClr val="tx1"/>
                </a:solidFill>
                <a:latin typeface="굴림" pitchFamily="50" charset="-127"/>
              </a:defRPr>
            </a:lvl1pPr>
          </a:lstStyle>
          <a:p>
            <a:fld id="{8F30314A-101A-4943-922E-BC839D2C122A}" type="slidenum">
              <a:rPr lang="ko-KR" altLang="en-US"/>
              <a:pPr/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 latinLnBrk="1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7200" algn="l" rtl="0" fontAlgn="base" latinLnBrk="1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4400" algn="l" rtl="0" fontAlgn="base" latinLnBrk="1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1600" algn="l" rtl="0" fontAlgn="base" latinLnBrk="1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8800" algn="l" rtl="0" fontAlgn="base" latinLnBrk="1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4C3572-47B6-4266-BFD1-3E2DEF9A9BA3}" type="slidenum">
              <a:rPr lang="ko-KR" altLang="en-US"/>
              <a:pPr/>
              <a:t>2</a:t>
            </a:fld>
            <a:endParaRPr lang="en-US" altLang="ko-KR"/>
          </a:p>
        </p:txBody>
      </p:sp>
      <p:sp>
        <p:nvSpPr>
          <p:cNvPr id="67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72D77F-73C3-4399-B364-A9E6F62E5F90}" type="slidenum">
              <a:rPr lang="ko-KR" altLang="en-US"/>
              <a:pPr/>
              <a:t>11</a:t>
            </a:fld>
            <a:endParaRPr lang="en-US" altLang="ko-KR"/>
          </a:p>
        </p:txBody>
      </p:sp>
      <p:sp>
        <p:nvSpPr>
          <p:cNvPr id="70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/>
              <a:t>There are several advantages in applying this formalism to heavy quark system.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D9AD7E-557B-4DFA-956E-FA1C9EC9511D}" type="slidenum">
              <a:rPr lang="ko-KR" altLang="en-US"/>
              <a:pPr/>
              <a:t>13</a:t>
            </a:fld>
            <a:endParaRPr lang="en-US" altLang="ko-KR"/>
          </a:p>
        </p:txBody>
      </p:sp>
      <p:sp>
        <p:nvSpPr>
          <p:cNvPr id="70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/>
              <a:t>There are several advantages in applying this formalism to heavy quark system.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D9AD7E-557B-4DFA-956E-FA1C9EC9511D}" type="slidenum">
              <a:rPr lang="ko-KR" altLang="en-US"/>
              <a:pPr/>
              <a:t>14</a:t>
            </a:fld>
            <a:endParaRPr lang="en-US" altLang="ko-KR"/>
          </a:p>
        </p:txBody>
      </p:sp>
      <p:sp>
        <p:nvSpPr>
          <p:cNvPr id="70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/>
              <a:t>There are several advantages in applying this formalism to heavy quark system.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92B5C4-6CCC-47C4-A935-A1EBEDA423C3}" type="slidenum">
              <a:rPr lang="ko-KR" altLang="en-US"/>
              <a:pPr/>
              <a:t>3</a:t>
            </a:fld>
            <a:endParaRPr lang="en-US" altLang="ko-KR"/>
          </a:p>
        </p:txBody>
      </p:sp>
      <p:sp>
        <p:nvSpPr>
          <p:cNvPr id="68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EFD5EF-F882-43A4-B448-C0E05A582F9C}" type="slidenum">
              <a:rPr lang="ko-KR" altLang="en-US"/>
              <a:pPr/>
              <a:t>4</a:t>
            </a:fld>
            <a:endParaRPr lang="en-US" altLang="ko-KR"/>
          </a:p>
        </p:txBody>
      </p:sp>
      <p:sp>
        <p:nvSpPr>
          <p:cNvPr id="68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6AA8A5-23CC-4CCA-AFBB-CD4A99F2385F}" type="slidenum">
              <a:rPr lang="ko-KR" altLang="en-US"/>
              <a:pPr/>
              <a:t>5</a:t>
            </a:fld>
            <a:endParaRPr lang="en-US" altLang="ko-KR"/>
          </a:p>
        </p:txBody>
      </p:sp>
      <p:sp>
        <p:nvSpPr>
          <p:cNvPr id="67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471969-358D-450D-86E0-6382D1AEFD64}" type="slidenum">
              <a:rPr lang="ko-KR" altLang="en-US"/>
              <a:pPr/>
              <a:t>6</a:t>
            </a:fld>
            <a:endParaRPr lang="en-US" altLang="ko-KR"/>
          </a:p>
        </p:txBody>
      </p:sp>
      <p:sp>
        <p:nvSpPr>
          <p:cNvPr id="69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50C5E8-9F39-46D5-B8CA-AB62F92CEBFB}" type="slidenum">
              <a:rPr lang="ko-KR" altLang="en-US"/>
              <a:pPr/>
              <a:t>7</a:t>
            </a:fld>
            <a:endParaRPr lang="en-US" altLang="ko-KR"/>
          </a:p>
        </p:txBody>
      </p:sp>
      <p:sp>
        <p:nvSpPr>
          <p:cNvPr id="69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736249-D82E-42D2-9EF0-1A711FD27BCA}" type="slidenum">
              <a:rPr lang="ko-KR" altLang="en-US"/>
              <a:pPr/>
              <a:t>8</a:t>
            </a:fld>
            <a:endParaRPr lang="en-US" altLang="ko-KR"/>
          </a:p>
        </p:txBody>
      </p:sp>
      <p:sp>
        <p:nvSpPr>
          <p:cNvPr id="69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E087B8-CCBE-4B37-AA0F-B2F61D9C322C}" type="slidenum">
              <a:rPr lang="ko-KR" altLang="en-US"/>
              <a:pPr/>
              <a:t>9</a:t>
            </a:fld>
            <a:endParaRPr lang="en-US" altLang="ko-KR"/>
          </a:p>
        </p:txBody>
      </p:sp>
      <p:sp>
        <p:nvSpPr>
          <p:cNvPr id="69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/>
              <a:t>There are several advantages in applying this formalism to heavy quark system.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0E8E14-FC5D-447C-8DB3-A3F186587E99}" type="slidenum">
              <a:rPr lang="ko-KR" altLang="en-US"/>
              <a:pPr/>
              <a:t>10</a:t>
            </a:fld>
            <a:endParaRPr lang="en-US" altLang="ko-KR"/>
          </a:p>
        </p:txBody>
      </p:sp>
      <p:sp>
        <p:nvSpPr>
          <p:cNvPr id="69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/>
              <a:t>There are several advantages in applying this formalism to heavy quark system.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bg bwMode="gray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Freeform 2"/>
          <p:cNvSpPr>
            <a:spLocks/>
          </p:cNvSpPr>
          <p:nvPr/>
        </p:nvSpPr>
        <p:spPr bwMode="gray">
          <a:xfrm>
            <a:off x="3924300" y="5157788"/>
            <a:ext cx="1368425" cy="1368425"/>
          </a:xfrm>
          <a:custGeom>
            <a:avLst/>
            <a:gdLst/>
            <a:ahLst/>
            <a:cxnLst>
              <a:cxn ang="0">
                <a:pos x="264" y="20"/>
              </a:cxn>
              <a:cxn ang="0">
                <a:pos x="286" y="52"/>
              </a:cxn>
              <a:cxn ang="0">
                <a:pos x="242" y="68"/>
              </a:cxn>
              <a:cxn ang="0">
                <a:pos x="202" y="72"/>
              </a:cxn>
              <a:cxn ang="0">
                <a:pos x="194" y="102"/>
              </a:cxn>
              <a:cxn ang="0">
                <a:pos x="140" y="114"/>
              </a:cxn>
              <a:cxn ang="0">
                <a:pos x="116" y="136"/>
              </a:cxn>
              <a:cxn ang="0">
                <a:pos x="84" y="164"/>
              </a:cxn>
              <a:cxn ang="0">
                <a:pos x="76" y="182"/>
              </a:cxn>
              <a:cxn ang="0">
                <a:pos x="60" y="224"/>
              </a:cxn>
              <a:cxn ang="0">
                <a:pos x="42" y="272"/>
              </a:cxn>
              <a:cxn ang="0">
                <a:pos x="24" y="296"/>
              </a:cxn>
              <a:cxn ang="0">
                <a:pos x="12" y="330"/>
              </a:cxn>
              <a:cxn ang="0">
                <a:pos x="16" y="352"/>
              </a:cxn>
              <a:cxn ang="0">
                <a:pos x="6" y="396"/>
              </a:cxn>
              <a:cxn ang="0">
                <a:pos x="30" y="420"/>
              </a:cxn>
              <a:cxn ang="0">
                <a:pos x="22" y="448"/>
              </a:cxn>
              <a:cxn ang="0">
                <a:pos x="38" y="472"/>
              </a:cxn>
              <a:cxn ang="0">
                <a:pos x="64" y="500"/>
              </a:cxn>
              <a:cxn ang="0">
                <a:pos x="76" y="546"/>
              </a:cxn>
              <a:cxn ang="0">
                <a:pos x="126" y="572"/>
              </a:cxn>
              <a:cxn ang="0">
                <a:pos x="130" y="602"/>
              </a:cxn>
              <a:cxn ang="0">
                <a:pos x="170" y="614"/>
              </a:cxn>
              <a:cxn ang="0">
                <a:pos x="188" y="636"/>
              </a:cxn>
              <a:cxn ang="0">
                <a:pos x="212" y="644"/>
              </a:cxn>
              <a:cxn ang="0">
                <a:pos x="238" y="662"/>
              </a:cxn>
              <a:cxn ang="0">
                <a:pos x="280" y="668"/>
              </a:cxn>
              <a:cxn ang="0">
                <a:pos x="300" y="676"/>
              </a:cxn>
              <a:cxn ang="0">
                <a:pos x="330" y="688"/>
              </a:cxn>
              <a:cxn ang="0">
                <a:pos x="350" y="694"/>
              </a:cxn>
              <a:cxn ang="0">
                <a:pos x="392" y="718"/>
              </a:cxn>
              <a:cxn ang="0">
                <a:pos x="398" y="686"/>
              </a:cxn>
              <a:cxn ang="0">
                <a:pos x="428" y="688"/>
              </a:cxn>
              <a:cxn ang="0">
                <a:pos x="504" y="660"/>
              </a:cxn>
              <a:cxn ang="0">
                <a:pos x="534" y="656"/>
              </a:cxn>
              <a:cxn ang="0">
                <a:pos x="550" y="644"/>
              </a:cxn>
              <a:cxn ang="0">
                <a:pos x="570" y="612"/>
              </a:cxn>
              <a:cxn ang="0">
                <a:pos x="612" y="586"/>
              </a:cxn>
              <a:cxn ang="0">
                <a:pos x="630" y="554"/>
              </a:cxn>
              <a:cxn ang="0">
                <a:pos x="656" y="520"/>
              </a:cxn>
              <a:cxn ang="0">
                <a:pos x="682" y="492"/>
              </a:cxn>
              <a:cxn ang="0">
                <a:pos x="692" y="466"/>
              </a:cxn>
              <a:cxn ang="0">
                <a:pos x="696" y="410"/>
              </a:cxn>
              <a:cxn ang="0">
                <a:pos x="734" y="352"/>
              </a:cxn>
              <a:cxn ang="0">
                <a:pos x="718" y="316"/>
              </a:cxn>
              <a:cxn ang="0">
                <a:pos x="710" y="292"/>
              </a:cxn>
              <a:cxn ang="0">
                <a:pos x="698" y="258"/>
              </a:cxn>
              <a:cxn ang="0">
                <a:pos x="678" y="212"/>
              </a:cxn>
              <a:cxn ang="0">
                <a:pos x="654" y="182"/>
              </a:cxn>
              <a:cxn ang="0">
                <a:pos x="632" y="154"/>
              </a:cxn>
              <a:cxn ang="0">
                <a:pos x="612" y="104"/>
              </a:cxn>
              <a:cxn ang="0">
                <a:pos x="592" y="108"/>
              </a:cxn>
              <a:cxn ang="0">
                <a:pos x="548" y="100"/>
              </a:cxn>
              <a:cxn ang="0">
                <a:pos x="508" y="22"/>
              </a:cxn>
              <a:cxn ang="0">
                <a:pos x="456" y="48"/>
              </a:cxn>
              <a:cxn ang="0">
                <a:pos x="430" y="46"/>
              </a:cxn>
              <a:cxn ang="0">
                <a:pos x="370" y="10"/>
              </a:cxn>
              <a:cxn ang="0">
                <a:pos x="348" y="10"/>
              </a:cxn>
              <a:cxn ang="0">
                <a:pos x="326" y="28"/>
              </a:cxn>
              <a:cxn ang="0">
                <a:pos x="294" y="42"/>
              </a:cxn>
              <a:cxn ang="0">
                <a:pos x="256" y="12"/>
              </a:cxn>
            </a:cxnLst>
            <a:rect l="0" t="0" r="r" b="b"/>
            <a:pathLst>
              <a:path w="742" h="718">
                <a:moveTo>
                  <a:pt x="256" y="12"/>
                </a:moveTo>
                <a:lnTo>
                  <a:pt x="252" y="8"/>
                </a:lnTo>
                <a:lnTo>
                  <a:pt x="252" y="6"/>
                </a:lnTo>
                <a:lnTo>
                  <a:pt x="250" y="6"/>
                </a:lnTo>
                <a:lnTo>
                  <a:pt x="252" y="8"/>
                </a:lnTo>
                <a:lnTo>
                  <a:pt x="254" y="10"/>
                </a:lnTo>
                <a:lnTo>
                  <a:pt x="256" y="12"/>
                </a:lnTo>
                <a:lnTo>
                  <a:pt x="260" y="16"/>
                </a:lnTo>
                <a:lnTo>
                  <a:pt x="264" y="20"/>
                </a:lnTo>
                <a:lnTo>
                  <a:pt x="268" y="24"/>
                </a:lnTo>
                <a:lnTo>
                  <a:pt x="270" y="28"/>
                </a:lnTo>
                <a:lnTo>
                  <a:pt x="274" y="32"/>
                </a:lnTo>
                <a:lnTo>
                  <a:pt x="278" y="34"/>
                </a:lnTo>
                <a:lnTo>
                  <a:pt x="280" y="36"/>
                </a:lnTo>
                <a:lnTo>
                  <a:pt x="280" y="38"/>
                </a:lnTo>
                <a:lnTo>
                  <a:pt x="282" y="38"/>
                </a:lnTo>
                <a:lnTo>
                  <a:pt x="288" y="48"/>
                </a:lnTo>
                <a:lnTo>
                  <a:pt x="286" y="52"/>
                </a:lnTo>
                <a:lnTo>
                  <a:pt x="278" y="56"/>
                </a:lnTo>
                <a:lnTo>
                  <a:pt x="268" y="58"/>
                </a:lnTo>
                <a:lnTo>
                  <a:pt x="256" y="58"/>
                </a:lnTo>
                <a:lnTo>
                  <a:pt x="246" y="56"/>
                </a:lnTo>
                <a:lnTo>
                  <a:pt x="238" y="54"/>
                </a:lnTo>
                <a:lnTo>
                  <a:pt x="242" y="58"/>
                </a:lnTo>
                <a:lnTo>
                  <a:pt x="246" y="62"/>
                </a:lnTo>
                <a:lnTo>
                  <a:pt x="244" y="64"/>
                </a:lnTo>
                <a:lnTo>
                  <a:pt x="242" y="68"/>
                </a:lnTo>
                <a:lnTo>
                  <a:pt x="238" y="70"/>
                </a:lnTo>
                <a:lnTo>
                  <a:pt x="232" y="72"/>
                </a:lnTo>
                <a:lnTo>
                  <a:pt x="228" y="72"/>
                </a:lnTo>
                <a:lnTo>
                  <a:pt x="222" y="70"/>
                </a:lnTo>
                <a:lnTo>
                  <a:pt x="216" y="68"/>
                </a:lnTo>
                <a:lnTo>
                  <a:pt x="212" y="64"/>
                </a:lnTo>
                <a:lnTo>
                  <a:pt x="206" y="64"/>
                </a:lnTo>
                <a:lnTo>
                  <a:pt x="204" y="68"/>
                </a:lnTo>
                <a:lnTo>
                  <a:pt x="202" y="72"/>
                </a:lnTo>
                <a:lnTo>
                  <a:pt x="200" y="76"/>
                </a:lnTo>
                <a:lnTo>
                  <a:pt x="196" y="78"/>
                </a:lnTo>
                <a:lnTo>
                  <a:pt x="190" y="80"/>
                </a:lnTo>
                <a:lnTo>
                  <a:pt x="196" y="82"/>
                </a:lnTo>
                <a:lnTo>
                  <a:pt x="198" y="86"/>
                </a:lnTo>
                <a:lnTo>
                  <a:pt x="200" y="90"/>
                </a:lnTo>
                <a:lnTo>
                  <a:pt x="200" y="94"/>
                </a:lnTo>
                <a:lnTo>
                  <a:pt x="198" y="98"/>
                </a:lnTo>
                <a:lnTo>
                  <a:pt x="194" y="102"/>
                </a:lnTo>
                <a:lnTo>
                  <a:pt x="186" y="102"/>
                </a:lnTo>
                <a:lnTo>
                  <a:pt x="172" y="100"/>
                </a:lnTo>
                <a:lnTo>
                  <a:pt x="162" y="100"/>
                </a:lnTo>
                <a:lnTo>
                  <a:pt x="164" y="102"/>
                </a:lnTo>
                <a:lnTo>
                  <a:pt x="166" y="106"/>
                </a:lnTo>
                <a:lnTo>
                  <a:pt x="168" y="110"/>
                </a:lnTo>
                <a:lnTo>
                  <a:pt x="154" y="110"/>
                </a:lnTo>
                <a:lnTo>
                  <a:pt x="140" y="110"/>
                </a:lnTo>
                <a:lnTo>
                  <a:pt x="140" y="114"/>
                </a:lnTo>
                <a:lnTo>
                  <a:pt x="142" y="116"/>
                </a:lnTo>
                <a:lnTo>
                  <a:pt x="136" y="118"/>
                </a:lnTo>
                <a:lnTo>
                  <a:pt x="130" y="118"/>
                </a:lnTo>
                <a:lnTo>
                  <a:pt x="124" y="118"/>
                </a:lnTo>
                <a:lnTo>
                  <a:pt x="126" y="122"/>
                </a:lnTo>
                <a:lnTo>
                  <a:pt x="126" y="126"/>
                </a:lnTo>
                <a:lnTo>
                  <a:pt x="126" y="130"/>
                </a:lnTo>
                <a:lnTo>
                  <a:pt x="128" y="134"/>
                </a:lnTo>
                <a:lnTo>
                  <a:pt x="116" y="136"/>
                </a:lnTo>
                <a:lnTo>
                  <a:pt x="106" y="140"/>
                </a:lnTo>
                <a:lnTo>
                  <a:pt x="96" y="144"/>
                </a:lnTo>
                <a:lnTo>
                  <a:pt x="82" y="142"/>
                </a:lnTo>
                <a:lnTo>
                  <a:pt x="88" y="146"/>
                </a:lnTo>
                <a:lnTo>
                  <a:pt x="92" y="148"/>
                </a:lnTo>
                <a:lnTo>
                  <a:pt x="92" y="152"/>
                </a:lnTo>
                <a:lnTo>
                  <a:pt x="92" y="156"/>
                </a:lnTo>
                <a:lnTo>
                  <a:pt x="88" y="160"/>
                </a:lnTo>
                <a:lnTo>
                  <a:pt x="84" y="164"/>
                </a:lnTo>
                <a:lnTo>
                  <a:pt x="78" y="166"/>
                </a:lnTo>
                <a:lnTo>
                  <a:pt x="74" y="168"/>
                </a:lnTo>
                <a:lnTo>
                  <a:pt x="68" y="170"/>
                </a:lnTo>
                <a:lnTo>
                  <a:pt x="62" y="172"/>
                </a:lnTo>
                <a:lnTo>
                  <a:pt x="58" y="172"/>
                </a:lnTo>
                <a:lnTo>
                  <a:pt x="64" y="174"/>
                </a:lnTo>
                <a:lnTo>
                  <a:pt x="68" y="176"/>
                </a:lnTo>
                <a:lnTo>
                  <a:pt x="72" y="180"/>
                </a:lnTo>
                <a:lnTo>
                  <a:pt x="76" y="182"/>
                </a:lnTo>
                <a:lnTo>
                  <a:pt x="78" y="184"/>
                </a:lnTo>
                <a:lnTo>
                  <a:pt x="78" y="190"/>
                </a:lnTo>
                <a:lnTo>
                  <a:pt x="78" y="194"/>
                </a:lnTo>
                <a:lnTo>
                  <a:pt x="76" y="202"/>
                </a:lnTo>
                <a:lnTo>
                  <a:pt x="70" y="204"/>
                </a:lnTo>
                <a:lnTo>
                  <a:pt x="62" y="204"/>
                </a:lnTo>
                <a:lnTo>
                  <a:pt x="54" y="204"/>
                </a:lnTo>
                <a:lnTo>
                  <a:pt x="60" y="214"/>
                </a:lnTo>
                <a:lnTo>
                  <a:pt x="60" y="224"/>
                </a:lnTo>
                <a:lnTo>
                  <a:pt x="56" y="236"/>
                </a:lnTo>
                <a:lnTo>
                  <a:pt x="56" y="248"/>
                </a:lnTo>
                <a:lnTo>
                  <a:pt x="46" y="248"/>
                </a:lnTo>
                <a:lnTo>
                  <a:pt x="34" y="248"/>
                </a:lnTo>
                <a:lnTo>
                  <a:pt x="38" y="250"/>
                </a:lnTo>
                <a:lnTo>
                  <a:pt x="42" y="254"/>
                </a:lnTo>
                <a:lnTo>
                  <a:pt x="44" y="260"/>
                </a:lnTo>
                <a:lnTo>
                  <a:pt x="44" y="268"/>
                </a:lnTo>
                <a:lnTo>
                  <a:pt x="42" y="272"/>
                </a:lnTo>
                <a:lnTo>
                  <a:pt x="38" y="276"/>
                </a:lnTo>
                <a:lnTo>
                  <a:pt x="34" y="278"/>
                </a:lnTo>
                <a:lnTo>
                  <a:pt x="28" y="280"/>
                </a:lnTo>
                <a:lnTo>
                  <a:pt x="24" y="280"/>
                </a:lnTo>
                <a:lnTo>
                  <a:pt x="18" y="282"/>
                </a:lnTo>
                <a:lnTo>
                  <a:pt x="24" y="284"/>
                </a:lnTo>
                <a:lnTo>
                  <a:pt x="26" y="288"/>
                </a:lnTo>
                <a:lnTo>
                  <a:pt x="26" y="292"/>
                </a:lnTo>
                <a:lnTo>
                  <a:pt x="24" y="296"/>
                </a:lnTo>
                <a:lnTo>
                  <a:pt x="18" y="300"/>
                </a:lnTo>
                <a:lnTo>
                  <a:pt x="28" y="302"/>
                </a:lnTo>
                <a:lnTo>
                  <a:pt x="38" y="306"/>
                </a:lnTo>
                <a:lnTo>
                  <a:pt x="38" y="312"/>
                </a:lnTo>
                <a:lnTo>
                  <a:pt x="34" y="316"/>
                </a:lnTo>
                <a:lnTo>
                  <a:pt x="28" y="320"/>
                </a:lnTo>
                <a:lnTo>
                  <a:pt x="24" y="322"/>
                </a:lnTo>
                <a:lnTo>
                  <a:pt x="18" y="326"/>
                </a:lnTo>
                <a:lnTo>
                  <a:pt x="12" y="330"/>
                </a:lnTo>
                <a:lnTo>
                  <a:pt x="8" y="334"/>
                </a:lnTo>
                <a:lnTo>
                  <a:pt x="12" y="336"/>
                </a:lnTo>
                <a:lnTo>
                  <a:pt x="18" y="338"/>
                </a:lnTo>
                <a:lnTo>
                  <a:pt x="22" y="338"/>
                </a:lnTo>
                <a:lnTo>
                  <a:pt x="20" y="342"/>
                </a:lnTo>
                <a:lnTo>
                  <a:pt x="18" y="344"/>
                </a:lnTo>
                <a:lnTo>
                  <a:pt x="14" y="348"/>
                </a:lnTo>
                <a:lnTo>
                  <a:pt x="12" y="350"/>
                </a:lnTo>
                <a:lnTo>
                  <a:pt x="16" y="352"/>
                </a:lnTo>
                <a:lnTo>
                  <a:pt x="22" y="354"/>
                </a:lnTo>
                <a:lnTo>
                  <a:pt x="26" y="356"/>
                </a:lnTo>
                <a:lnTo>
                  <a:pt x="24" y="358"/>
                </a:lnTo>
                <a:lnTo>
                  <a:pt x="22" y="362"/>
                </a:lnTo>
                <a:lnTo>
                  <a:pt x="32" y="364"/>
                </a:lnTo>
                <a:lnTo>
                  <a:pt x="44" y="368"/>
                </a:lnTo>
                <a:lnTo>
                  <a:pt x="22" y="382"/>
                </a:lnTo>
                <a:lnTo>
                  <a:pt x="0" y="394"/>
                </a:lnTo>
                <a:lnTo>
                  <a:pt x="6" y="396"/>
                </a:lnTo>
                <a:lnTo>
                  <a:pt x="14" y="398"/>
                </a:lnTo>
                <a:lnTo>
                  <a:pt x="20" y="402"/>
                </a:lnTo>
                <a:lnTo>
                  <a:pt x="24" y="406"/>
                </a:lnTo>
                <a:lnTo>
                  <a:pt x="22" y="408"/>
                </a:lnTo>
                <a:lnTo>
                  <a:pt x="20" y="410"/>
                </a:lnTo>
                <a:lnTo>
                  <a:pt x="16" y="412"/>
                </a:lnTo>
                <a:lnTo>
                  <a:pt x="22" y="414"/>
                </a:lnTo>
                <a:lnTo>
                  <a:pt x="28" y="416"/>
                </a:lnTo>
                <a:lnTo>
                  <a:pt x="30" y="420"/>
                </a:lnTo>
                <a:lnTo>
                  <a:pt x="32" y="424"/>
                </a:lnTo>
                <a:lnTo>
                  <a:pt x="32" y="428"/>
                </a:lnTo>
                <a:lnTo>
                  <a:pt x="28" y="434"/>
                </a:lnTo>
                <a:lnTo>
                  <a:pt x="32" y="434"/>
                </a:lnTo>
                <a:lnTo>
                  <a:pt x="34" y="434"/>
                </a:lnTo>
                <a:lnTo>
                  <a:pt x="34" y="440"/>
                </a:lnTo>
                <a:lnTo>
                  <a:pt x="30" y="442"/>
                </a:lnTo>
                <a:lnTo>
                  <a:pt x="26" y="446"/>
                </a:lnTo>
                <a:lnTo>
                  <a:pt x="22" y="448"/>
                </a:lnTo>
                <a:lnTo>
                  <a:pt x="20" y="452"/>
                </a:lnTo>
                <a:lnTo>
                  <a:pt x="16" y="456"/>
                </a:lnTo>
                <a:lnTo>
                  <a:pt x="22" y="454"/>
                </a:lnTo>
                <a:lnTo>
                  <a:pt x="28" y="456"/>
                </a:lnTo>
                <a:lnTo>
                  <a:pt x="34" y="458"/>
                </a:lnTo>
                <a:lnTo>
                  <a:pt x="40" y="460"/>
                </a:lnTo>
                <a:lnTo>
                  <a:pt x="44" y="464"/>
                </a:lnTo>
                <a:lnTo>
                  <a:pt x="40" y="468"/>
                </a:lnTo>
                <a:lnTo>
                  <a:pt x="38" y="472"/>
                </a:lnTo>
                <a:lnTo>
                  <a:pt x="34" y="476"/>
                </a:lnTo>
                <a:lnTo>
                  <a:pt x="40" y="478"/>
                </a:lnTo>
                <a:lnTo>
                  <a:pt x="44" y="482"/>
                </a:lnTo>
                <a:lnTo>
                  <a:pt x="48" y="486"/>
                </a:lnTo>
                <a:lnTo>
                  <a:pt x="48" y="490"/>
                </a:lnTo>
                <a:lnTo>
                  <a:pt x="48" y="496"/>
                </a:lnTo>
                <a:lnTo>
                  <a:pt x="54" y="496"/>
                </a:lnTo>
                <a:lnTo>
                  <a:pt x="60" y="498"/>
                </a:lnTo>
                <a:lnTo>
                  <a:pt x="64" y="500"/>
                </a:lnTo>
                <a:lnTo>
                  <a:pt x="66" y="504"/>
                </a:lnTo>
                <a:lnTo>
                  <a:pt x="66" y="508"/>
                </a:lnTo>
                <a:lnTo>
                  <a:pt x="66" y="514"/>
                </a:lnTo>
                <a:lnTo>
                  <a:pt x="62" y="520"/>
                </a:lnTo>
                <a:lnTo>
                  <a:pt x="68" y="524"/>
                </a:lnTo>
                <a:lnTo>
                  <a:pt x="72" y="528"/>
                </a:lnTo>
                <a:lnTo>
                  <a:pt x="74" y="534"/>
                </a:lnTo>
                <a:lnTo>
                  <a:pt x="76" y="540"/>
                </a:lnTo>
                <a:lnTo>
                  <a:pt x="76" y="546"/>
                </a:lnTo>
                <a:lnTo>
                  <a:pt x="96" y="546"/>
                </a:lnTo>
                <a:lnTo>
                  <a:pt x="118" y="544"/>
                </a:lnTo>
                <a:lnTo>
                  <a:pt x="114" y="552"/>
                </a:lnTo>
                <a:lnTo>
                  <a:pt x="112" y="558"/>
                </a:lnTo>
                <a:lnTo>
                  <a:pt x="110" y="566"/>
                </a:lnTo>
                <a:lnTo>
                  <a:pt x="108" y="572"/>
                </a:lnTo>
                <a:lnTo>
                  <a:pt x="114" y="572"/>
                </a:lnTo>
                <a:lnTo>
                  <a:pt x="120" y="572"/>
                </a:lnTo>
                <a:lnTo>
                  <a:pt x="126" y="572"/>
                </a:lnTo>
                <a:lnTo>
                  <a:pt x="122" y="578"/>
                </a:lnTo>
                <a:lnTo>
                  <a:pt x="118" y="584"/>
                </a:lnTo>
                <a:lnTo>
                  <a:pt x="116" y="592"/>
                </a:lnTo>
                <a:lnTo>
                  <a:pt x="122" y="592"/>
                </a:lnTo>
                <a:lnTo>
                  <a:pt x="128" y="592"/>
                </a:lnTo>
                <a:lnTo>
                  <a:pt x="136" y="592"/>
                </a:lnTo>
                <a:lnTo>
                  <a:pt x="134" y="594"/>
                </a:lnTo>
                <a:lnTo>
                  <a:pt x="132" y="598"/>
                </a:lnTo>
                <a:lnTo>
                  <a:pt x="130" y="602"/>
                </a:lnTo>
                <a:lnTo>
                  <a:pt x="128" y="604"/>
                </a:lnTo>
                <a:lnTo>
                  <a:pt x="144" y="606"/>
                </a:lnTo>
                <a:lnTo>
                  <a:pt x="156" y="610"/>
                </a:lnTo>
                <a:lnTo>
                  <a:pt x="164" y="622"/>
                </a:lnTo>
                <a:lnTo>
                  <a:pt x="162" y="620"/>
                </a:lnTo>
                <a:lnTo>
                  <a:pt x="160" y="618"/>
                </a:lnTo>
                <a:lnTo>
                  <a:pt x="164" y="614"/>
                </a:lnTo>
                <a:lnTo>
                  <a:pt x="168" y="614"/>
                </a:lnTo>
                <a:lnTo>
                  <a:pt x="170" y="614"/>
                </a:lnTo>
                <a:lnTo>
                  <a:pt x="172" y="614"/>
                </a:lnTo>
                <a:lnTo>
                  <a:pt x="174" y="618"/>
                </a:lnTo>
                <a:lnTo>
                  <a:pt x="174" y="620"/>
                </a:lnTo>
                <a:lnTo>
                  <a:pt x="176" y="624"/>
                </a:lnTo>
                <a:lnTo>
                  <a:pt x="178" y="628"/>
                </a:lnTo>
                <a:lnTo>
                  <a:pt x="178" y="630"/>
                </a:lnTo>
                <a:lnTo>
                  <a:pt x="180" y="632"/>
                </a:lnTo>
                <a:lnTo>
                  <a:pt x="184" y="634"/>
                </a:lnTo>
                <a:lnTo>
                  <a:pt x="188" y="636"/>
                </a:lnTo>
                <a:lnTo>
                  <a:pt x="190" y="636"/>
                </a:lnTo>
                <a:lnTo>
                  <a:pt x="194" y="638"/>
                </a:lnTo>
                <a:lnTo>
                  <a:pt x="198" y="638"/>
                </a:lnTo>
                <a:lnTo>
                  <a:pt x="200" y="640"/>
                </a:lnTo>
                <a:lnTo>
                  <a:pt x="202" y="644"/>
                </a:lnTo>
                <a:lnTo>
                  <a:pt x="204" y="648"/>
                </a:lnTo>
                <a:lnTo>
                  <a:pt x="206" y="646"/>
                </a:lnTo>
                <a:lnTo>
                  <a:pt x="210" y="646"/>
                </a:lnTo>
                <a:lnTo>
                  <a:pt x="212" y="644"/>
                </a:lnTo>
                <a:lnTo>
                  <a:pt x="216" y="648"/>
                </a:lnTo>
                <a:lnTo>
                  <a:pt x="220" y="654"/>
                </a:lnTo>
                <a:lnTo>
                  <a:pt x="222" y="658"/>
                </a:lnTo>
                <a:lnTo>
                  <a:pt x="224" y="654"/>
                </a:lnTo>
                <a:lnTo>
                  <a:pt x="228" y="650"/>
                </a:lnTo>
                <a:lnTo>
                  <a:pt x="232" y="652"/>
                </a:lnTo>
                <a:lnTo>
                  <a:pt x="234" y="654"/>
                </a:lnTo>
                <a:lnTo>
                  <a:pt x="238" y="656"/>
                </a:lnTo>
                <a:lnTo>
                  <a:pt x="238" y="662"/>
                </a:lnTo>
                <a:lnTo>
                  <a:pt x="240" y="666"/>
                </a:lnTo>
                <a:lnTo>
                  <a:pt x="252" y="662"/>
                </a:lnTo>
                <a:lnTo>
                  <a:pt x="262" y="666"/>
                </a:lnTo>
                <a:lnTo>
                  <a:pt x="270" y="674"/>
                </a:lnTo>
                <a:lnTo>
                  <a:pt x="276" y="686"/>
                </a:lnTo>
                <a:lnTo>
                  <a:pt x="274" y="678"/>
                </a:lnTo>
                <a:lnTo>
                  <a:pt x="276" y="674"/>
                </a:lnTo>
                <a:lnTo>
                  <a:pt x="278" y="670"/>
                </a:lnTo>
                <a:lnTo>
                  <a:pt x="280" y="668"/>
                </a:lnTo>
                <a:lnTo>
                  <a:pt x="284" y="666"/>
                </a:lnTo>
                <a:lnTo>
                  <a:pt x="288" y="668"/>
                </a:lnTo>
                <a:lnTo>
                  <a:pt x="292" y="672"/>
                </a:lnTo>
                <a:lnTo>
                  <a:pt x="296" y="678"/>
                </a:lnTo>
                <a:lnTo>
                  <a:pt x="294" y="674"/>
                </a:lnTo>
                <a:lnTo>
                  <a:pt x="294" y="674"/>
                </a:lnTo>
                <a:lnTo>
                  <a:pt x="296" y="674"/>
                </a:lnTo>
                <a:lnTo>
                  <a:pt x="298" y="674"/>
                </a:lnTo>
                <a:lnTo>
                  <a:pt x="300" y="676"/>
                </a:lnTo>
                <a:lnTo>
                  <a:pt x="302" y="680"/>
                </a:lnTo>
                <a:lnTo>
                  <a:pt x="304" y="682"/>
                </a:lnTo>
                <a:lnTo>
                  <a:pt x="304" y="686"/>
                </a:lnTo>
                <a:lnTo>
                  <a:pt x="310" y="682"/>
                </a:lnTo>
                <a:lnTo>
                  <a:pt x="318" y="680"/>
                </a:lnTo>
                <a:lnTo>
                  <a:pt x="324" y="678"/>
                </a:lnTo>
                <a:lnTo>
                  <a:pt x="326" y="682"/>
                </a:lnTo>
                <a:lnTo>
                  <a:pt x="328" y="684"/>
                </a:lnTo>
                <a:lnTo>
                  <a:pt x="330" y="688"/>
                </a:lnTo>
                <a:lnTo>
                  <a:pt x="330" y="692"/>
                </a:lnTo>
                <a:lnTo>
                  <a:pt x="332" y="686"/>
                </a:lnTo>
                <a:lnTo>
                  <a:pt x="332" y="684"/>
                </a:lnTo>
                <a:lnTo>
                  <a:pt x="334" y="682"/>
                </a:lnTo>
                <a:lnTo>
                  <a:pt x="338" y="684"/>
                </a:lnTo>
                <a:lnTo>
                  <a:pt x="340" y="684"/>
                </a:lnTo>
                <a:lnTo>
                  <a:pt x="344" y="688"/>
                </a:lnTo>
                <a:lnTo>
                  <a:pt x="346" y="690"/>
                </a:lnTo>
                <a:lnTo>
                  <a:pt x="350" y="694"/>
                </a:lnTo>
                <a:lnTo>
                  <a:pt x="352" y="698"/>
                </a:lnTo>
                <a:lnTo>
                  <a:pt x="356" y="702"/>
                </a:lnTo>
                <a:lnTo>
                  <a:pt x="358" y="706"/>
                </a:lnTo>
                <a:lnTo>
                  <a:pt x="360" y="708"/>
                </a:lnTo>
                <a:lnTo>
                  <a:pt x="364" y="700"/>
                </a:lnTo>
                <a:lnTo>
                  <a:pt x="370" y="700"/>
                </a:lnTo>
                <a:lnTo>
                  <a:pt x="378" y="704"/>
                </a:lnTo>
                <a:lnTo>
                  <a:pt x="386" y="712"/>
                </a:lnTo>
                <a:lnTo>
                  <a:pt x="392" y="718"/>
                </a:lnTo>
                <a:lnTo>
                  <a:pt x="386" y="714"/>
                </a:lnTo>
                <a:lnTo>
                  <a:pt x="384" y="710"/>
                </a:lnTo>
                <a:lnTo>
                  <a:pt x="382" y="706"/>
                </a:lnTo>
                <a:lnTo>
                  <a:pt x="382" y="702"/>
                </a:lnTo>
                <a:lnTo>
                  <a:pt x="384" y="696"/>
                </a:lnTo>
                <a:lnTo>
                  <a:pt x="386" y="692"/>
                </a:lnTo>
                <a:lnTo>
                  <a:pt x="390" y="690"/>
                </a:lnTo>
                <a:lnTo>
                  <a:pt x="394" y="686"/>
                </a:lnTo>
                <a:lnTo>
                  <a:pt x="398" y="686"/>
                </a:lnTo>
                <a:lnTo>
                  <a:pt x="404" y="688"/>
                </a:lnTo>
                <a:lnTo>
                  <a:pt x="408" y="690"/>
                </a:lnTo>
                <a:lnTo>
                  <a:pt x="412" y="696"/>
                </a:lnTo>
                <a:lnTo>
                  <a:pt x="414" y="692"/>
                </a:lnTo>
                <a:lnTo>
                  <a:pt x="414" y="690"/>
                </a:lnTo>
                <a:lnTo>
                  <a:pt x="418" y="688"/>
                </a:lnTo>
                <a:lnTo>
                  <a:pt x="420" y="686"/>
                </a:lnTo>
                <a:lnTo>
                  <a:pt x="424" y="686"/>
                </a:lnTo>
                <a:lnTo>
                  <a:pt x="428" y="688"/>
                </a:lnTo>
                <a:lnTo>
                  <a:pt x="432" y="690"/>
                </a:lnTo>
                <a:lnTo>
                  <a:pt x="434" y="694"/>
                </a:lnTo>
                <a:lnTo>
                  <a:pt x="438" y="682"/>
                </a:lnTo>
                <a:lnTo>
                  <a:pt x="450" y="676"/>
                </a:lnTo>
                <a:lnTo>
                  <a:pt x="462" y="674"/>
                </a:lnTo>
                <a:lnTo>
                  <a:pt x="472" y="680"/>
                </a:lnTo>
                <a:lnTo>
                  <a:pt x="482" y="672"/>
                </a:lnTo>
                <a:lnTo>
                  <a:pt x="494" y="666"/>
                </a:lnTo>
                <a:lnTo>
                  <a:pt x="504" y="660"/>
                </a:lnTo>
                <a:lnTo>
                  <a:pt x="506" y="658"/>
                </a:lnTo>
                <a:lnTo>
                  <a:pt x="508" y="656"/>
                </a:lnTo>
                <a:lnTo>
                  <a:pt x="508" y="654"/>
                </a:lnTo>
                <a:lnTo>
                  <a:pt x="510" y="654"/>
                </a:lnTo>
                <a:lnTo>
                  <a:pt x="514" y="652"/>
                </a:lnTo>
                <a:lnTo>
                  <a:pt x="520" y="652"/>
                </a:lnTo>
                <a:lnTo>
                  <a:pt x="524" y="652"/>
                </a:lnTo>
                <a:lnTo>
                  <a:pt x="528" y="654"/>
                </a:lnTo>
                <a:lnTo>
                  <a:pt x="534" y="656"/>
                </a:lnTo>
                <a:lnTo>
                  <a:pt x="540" y="658"/>
                </a:lnTo>
                <a:lnTo>
                  <a:pt x="538" y="654"/>
                </a:lnTo>
                <a:lnTo>
                  <a:pt x="538" y="652"/>
                </a:lnTo>
                <a:lnTo>
                  <a:pt x="538" y="648"/>
                </a:lnTo>
                <a:lnTo>
                  <a:pt x="550" y="648"/>
                </a:lnTo>
                <a:lnTo>
                  <a:pt x="562" y="650"/>
                </a:lnTo>
                <a:lnTo>
                  <a:pt x="558" y="648"/>
                </a:lnTo>
                <a:lnTo>
                  <a:pt x="552" y="646"/>
                </a:lnTo>
                <a:lnTo>
                  <a:pt x="550" y="644"/>
                </a:lnTo>
                <a:lnTo>
                  <a:pt x="546" y="640"/>
                </a:lnTo>
                <a:lnTo>
                  <a:pt x="544" y="634"/>
                </a:lnTo>
                <a:lnTo>
                  <a:pt x="544" y="628"/>
                </a:lnTo>
                <a:lnTo>
                  <a:pt x="546" y="622"/>
                </a:lnTo>
                <a:lnTo>
                  <a:pt x="548" y="616"/>
                </a:lnTo>
                <a:lnTo>
                  <a:pt x="552" y="614"/>
                </a:lnTo>
                <a:lnTo>
                  <a:pt x="558" y="612"/>
                </a:lnTo>
                <a:lnTo>
                  <a:pt x="564" y="612"/>
                </a:lnTo>
                <a:lnTo>
                  <a:pt x="570" y="612"/>
                </a:lnTo>
                <a:lnTo>
                  <a:pt x="576" y="612"/>
                </a:lnTo>
                <a:lnTo>
                  <a:pt x="572" y="608"/>
                </a:lnTo>
                <a:lnTo>
                  <a:pt x="572" y="606"/>
                </a:lnTo>
                <a:lnTo>
                  <a:pt x="570" y="602"/>
                </a:lnTo>
                <a:lnTo>
                  <a:pt x="570" y="598"/>
                </a:lnTo>
                <a:lnTo>
                  <a:pt x="584" y="600"/>
                </a:lnTo>
                <a:lnTo>
                  <a:pt x="592" y="598"/>
                </a:lnTo>
                <a:lnTo>
                  <a:pt x="600" y="594"/>
                </a:lnTo>
                <a:lnTo>
                  <a:pt x="612" y="586"/>
                </a:lnTo>
                <a:lnTo>
                  <a:pt x="614" y="582"/>
                </a:lnTo>
                <a:lnTo>
                  <a:pt x="620" y="580"/>
                </a:lnTo>
                <a:lnTo>
                  <a:pt x="624" y="580"/>
                </a:lnTo>
                <a:lnTo>
                  <a:pt x="626" y="576"/>
                </a:lnTo>
                <a:lnTo>
                  <a:pt x="628" y="572"/>
                </a:lnTo>
                <a:lnTo>
                  <a:pt x="628" y="568"/>
                </a:lnTo>
                <a:lnTo>
                  <a:pt x="628" y="562"/>
                </a:lnTo>
                <a:lnTo>
                  <a:pt x="628" y="558"/>
                </a:lnTo>
                <a:lnTo>
                  <a:pt x="630" y="554"/>
                </a:lnTo>
                <a:lnTo>
                  <a:pt x="626" y="552"/>
                </a:lnTo>
                <a:lnTo>
                  <a:pt x="622" y="548"/>
                </a:lnTo>
                <a:lnTo>
                  <a:pt x="620" y="548"/>
                </a:lnTo>
                <a:lnTo>
                  <a:pt x="630" y="536"/>
                </a:lnTo>
                <a:lnTo>
                  <a:pt x="642" y="532"/>
                </a:lnTo>
                <a:lnTo>
                  <a:pt x="656" y="534"/>
                </a:lnTo>
                <a:lnTo>
                  <a:pt x="656" y="530"/>
                </a:lnTo>
                <a:lnTo>
                  <a:pt x="656" y="524"/>
                </a:lnTo>
                <a:lnTo>
                  <a:pt x="656" y="520"/>
                </a:lnTo>
                <a:lnTo>
                  <a:pt x="658" y="516"/>
                </a:lnTo>
                <a:lnTo>
                  <a:pt x="658" y="512"/>
                </a:lnTo>
                <a:lnTo>
                  <a:pt x="662" y="510"/>
                </a:lnTo>
                <a:lnTo>
                  <a:pt x="666" y="508"/>
                </a:lnTo>
                <a:lnTo>
                  <a:pt x="672" y="508"/>
                </a:lnTo>
                <a:lnTo>
                  <a:pt x="674" y="502"/>
                </a:lnTo>
                <a:lnTo>
                  <a:pt x="676" y="498"/>
                </a:lnTo>
                <a:lnTo>
                  <a:pt x="678" y="494"/>
                </a:lnTo>
                <a:lnTo>
                  <a:pt x="682" y="492"/>
                </a:lnTo>
                <a:lnTo>
                  <a:pt x="684" y="490"/>
                </a:lnTo>
                <a:lnTo>
                  <a:pt x="688" y="490"/>
                </a:lnTo>
                <a:lnTo>
                  <a:pt x="692" y="488"/>
                </a:lnTo>
                <a:lnTo>
                  <a:pt x="696" y="484"/>
                </a:lnTo>
                <a:lnTo>
                  <a:pt x="698" y="482"/>
                </a:lnTo>
                <a:lnTo>
                  <a:pt x="694" y="478"/>
                </a:lnTo>
                <a:lnTo>
                  <a:pt x="690" y="476"/>
                </a:lnTo>
                <a:lnTo>
                  <a:pt x="688" y="472"/>
                </a:lnTo>
                <a:lnTo>
                  <a:pt x="692" y="466"/>
                </a:lnTo>
                <a:lnTo>
                  <a:pt x="700" y="462"/>
                </a:lnTo>
                <a:lnTo>
                  <a:pt x="708" y="458"/>
                </a:lnTo>
                <a:lnTo>
                  <a:pt x="714" y="452"/>
                </a:lnTo>
                <a:lnTo>
                  <a:pt x="704" y="446"/>
                </a:lnTo>
                <a:lnTo>
                  <a:pt x="700" y="436"/>
                </a:lnTo>
                <a:lnTo>
                  <a:pt x="700" y="424"/>
                </a:lnTo>
                <a:lnTo>
                  <a:pt x="708" y="414"/>
                </a:lnTo>
                <a:lnTo>
                  <a:pt x="702" y="412"/>
                </a:lnTo>
                <a:lnTo>
                  <a:pt x="696" y="410"/>
                </a:lnTo>
                <a:lnTo>
                  <a:pt x="692" y="408"/>
                </a:lnTo>
                <a:lnTo>
                  <a:pt x="706" y="402"/>
                </a:lnTo>
                <a:lnTo>
                  <a:pt x="712" y="398"/>
                </a:lnTo>
                <a:lnTo>
                  <a:pt x="714" y="392"/>
                </a:lnTo>
                <a:lnTo>
                  <a:pt x="716" y="382"/>
                </a:lnTo>
                <a:lnTo>
                  <a:pt x="718" y="370"/>
                </a:lnTo>
                <a:lnTo>
                  <a:pt x="724" y="362"/>
                </a:lnTo>
                <a:lnTo>
                  <a:pt x="728" y="356"/>
                </a:lnTo>
                <a:lnTo>
                  <a:pt x="734" y="352"/>
                </a:lnTo>
                <a:lnTo>
                  <a:pt x="736" y="348"/>
                </a:lnTo>
                <a:lnTo>
                  <a:pt x="736" y="342"/>
                </a:lnTo>
                <a:lnTo>
                  <a:pt x="732" y="332"/>
                </a:lnTo>
                <a:lnTo>
                  <a:pt x="736" y="330"/>
                </a:lnTo>
                <a:lnTo>
                  <a:pt x="742" y="328"/>
                </a:lnTo>
                <a:lnTo>
                  <a:pt x="736" y="326"/>
                </a:lnTo>
                <a:lnTo>
                  <a:pt x="730" y="322"/>
                </a:lnTo>
                <a:lnTo>
                  <a:pt x="722" y="320"/>
                </a:lnTo>
                <a:lnTo>
                  <a:pt x="718" y="316"/>
                </a:lnTo>
                <a:lnTo>
                  <a:pt x="714" y="312"/>
                </a:lnTo>
                <a:lnTo>
                  <a:pt x="710" y="306"/>
                </a:lnTo>
                <a:lnTo>
                  <a:pt x="716" y="306"/>
                </a:lnTo>
                <a:lnTo>
                  <a:pt x="720" y="302"/>
                </a:lnTo>
                <a:lnTo>
                  <a:pt x="726" y="302"/>
                </a:lnTo>
                <a:lnTo>
                  <a:pt x="722" y="298"/>
                </a:lnTo>
                <a:lnTo>
                  <a:pt x="718" y="296"/>
                </a:lnTo>
                <a:lnTo>
                  <a:pt x="714" y="294"/>
                </a:lnTo>
                <a:lnTo>
                  <a:pt x="710" y="292"/>
                </a:lnTo>
                <a:lnTo>
                  <a:pt x="706" y="290"/>
                </a:lnTo>
                <a:lnTo>
                  <a:pt x="702" y="286"/>
                </a:lnTo>
                <a:lnTo>
                  <a:pt x="706" y="284"/>
                </a:lnTo>
                <a:lnTo>
                  <a:pt x="708" y="282"/>
                </a:lnTo>
                <a:lnTo>
                  <a:pt x="708" y="276"/>
                </a:lnTo>
                <a:lnTo>
                  <a:pt x="704" y="272"/>
                </a:lnTo>
                <a:lnTo>
                  <a:pt x="700" y="268"/>
                </a:lnTo>
                <a:lnTo>
                  <a:pt x="694" y="268"/>
                </a:lnTo>
                <a:lnTo>
                  <a:pt x="698" y="258"/>
                </a:lnTo>
                <a:lnTo>
                  <a:pt x="704" y="248"/>
                </a:lnTo>
                <a:lnTo>
                  <a:pt x="710" y="238"/>
                </a:lnTo>
                <a:lnTo>
                  <a:pt x="700" y="250"/>
                </a:lnTo>
                <a:lnTo>
                  <a:pt x="694" y="252"/>
                </a:lnTo>
                <a:lnTo>
                  <a:pt x="690" y="250"/>
                </a:lnTo>
                <a:lnTo>
                  <a:pt x="682" y="244"/>
                </a:lnTo>
                <a:lnTo>
                  <a:pt x="672" y="234"/>
                </a:lnTo>
                <a:lnTo>
                  <a:pt x="680" y="222"/>
                </a:lnTo>
                <a:lnTo>
                  <a:pt x="678" y="212"/>
                </a:lnTo>
                <a:lnTo>
                  <a:pt x="672" y="206"/>
                </a:lnTo>
                <a:lnTo>
                  <a:pt x="662" y="202"/>
                </a:lnTo>
                <a:lnTo>
                  <a:pt x="650" y="202"/>
                </a:lnTo>
                <a:lnTo>
                  <a:pt x="654" y="198"/>
                </a:lnTo>
                <a:lnTo>
                  <a:pt x="658" y="196"/>
                </a:lnTo>
                <a:lnTo>
                  <a:pt x="662" y="192"/>
                </a:lnTo>
                <a:lnTo>
                  <a:pt x="664" y="188"/>
                </a:lnTo>
                <a:lnTo>
                  <a:pt x="660" y="184"/>
                </a:lnTo>
                <a:lnTo>
                  <a:pt x="654" y="182"/>
                </a:lnTo>
                <a:lnTo>
                  <a:pt x="650" y="180"/>
                </a:lnTo>
                <a:lnTo>
                  <a:pt x="648" y="184"/>
                </a:lnTo>
                <a:lnTo>
                  <a:pt x="646" y="190"/>
                </a:lnTo>
                <a:lnTo>
                  <a:pt x="644" y="192"/>
                </a:lnTo>
                <a:lnTo>
                  <a:pt x="640" y="196"/>
                </a:lnTo>
                <a:lnTo>
                  <a:pt x="640" y="184"/>
                </a:lnTo>
                <a:lnTo>
                  <a:pt x="640" y="172"/>
                </a:lnTo>
                <a:lnTo>
                  <a:pt x="638" y="162"/>
                </a:lnTo>
                <a:lnTo>
                  <a:pt x="632" y="154"/>
                </a:lnTo>
                <a:lnTo>
                  <a:pt x="622" y="152"/>
                </a:lnTo>
                <a:lnTo>
                  <a:pt x="622" y="146"/>
                </a:lnTo>
                <a:lnTo>
                  <a:pt x="622" y="140"/>
                </a:lnTo>
                <a:lnTo>
                  <a:pt x="622" y="134"/>
                </a:lnTo>
                <a:lnTo>
                  <a:pt x="622" y="128"/>
                </a:lnTo>
                <a:lnTo>
                  <a:pt x="618" y="110"/>
                </a:lnTo>
                <a:lnTo>
                  <a:pt x="614" y="94"/>
                </a:lnTo>
                <a:lnTo>
                  <a:pt x="612" y="98"/>
                </a:lnTo>
                <a:lnTo>
                  <a:pt x="612" y="104"/>
                </a:lnTo>
                <a:lnTo>
                  <a:pt x="610" y="108"/>
                </a:lnTo>
                <a:lnTo>
                  <a:pt x="608" y="114"/>
                </a:lnTo>
                <a:lnTo>
                  <a:pt x="606" y="118"/>
                </a:lnTo>
                <a:lnTo>
                  <a:pt x="602" y="120"/>
                </a:lnTo>
                <a:lnTo>
                  <a:pt x="598" y="122"/>
                </a:lnTo>
                <a:lnTo>
                  <a:pt x="592" y="122"/>
                </a:lnTo>
                <a:lnTo>
                  <a:pt x="592" y="118"/>
                </a:lnTo>
                <a:lnTo>
                  <a:pt x="592" y="114"/>
                </a:lnTo>
                <a:lnTo>
                  <a:pt x="592" y="108"/>
                </a:lnTo>
                <a:lnTo>
                  <a:pt x="590" y="112"/>
                </a:lnTo>
                <a:lnTo>
                  <a:pt x="586" y="114"/>
                </a:lnTo>
                <a:lnTo>
                  <a:pt x="582" y="116"/>
                </a:lnTo>
                <a:lnTo>
                  <a:pt x="574" y="100"/>
                </a:lnTo>
                <a:lnTo>
                  <a:pt x="568" y="80"/>
                </a:lnTo>
                <a:lnTo>
                  <a:pt x="564" y="90"/>
                </a:lnTo>
                <a:lnTo>
                  <a:pt x="558" y="96"/>
                </a:lnTo>
                <a:lnTo>
                  <a:pt x="552" y="104"/>
                </a:lnTo>
                <a:lnTo>
                  <a:pt x="548" y="100"/>
                </a:lnTo>
                <a:lnTo>
                  <a:pt x="544" y="94"/>
                </a:lnTo>
                <a:lnTo>
                  <a:pt x="542" y="90"/>
                </a:lnTo>
                <a:lnTo>
                  <a:pt x="540" y="82"/>
                </a:lnTo>
                <a:lnTo>
                  <a:pt x="540" y="76"/>
                </a:lnTo>
                <a:lnTo>
                  <a:pt x="536" y="80"/>
                </a:lnTo>
                <a:lnTo>
                  <a:pt x="534" y="82"/>
                </a:lnTo>
                <a:lnTo>
                  <a:pt x="530" y="84"/>
                </a:lnTo>
                <a:lnTo>
                  <a:pt x="520" y="52"/>
                </a:lnTo>
                <a:lnTo>
                  <a:pt x="508" y="22"/>
                </a:lnTo>
                <a:lnTo>
                  <a:pt x="504" y="30"/>
                </a:lnTo>
                <a:lnTo>
                  <a:pt x="498" y="40"/>
                </a:lnTo>
                <a:lnTo>
                  <a:pt x="490" y="48"/>
                </a:lnTo>
                <a:lnTo>
                  <a:pt x="482" y="52"/>
                </a:lnTo>
                <a:lnTo>
                  <a:pt x="472" y="50"/>
                </a:lnTo>
                <a:lnTo>
                  <a:pt x="468" y="52"/>
                </a:lnTo>
                <a:lnTo>
                  <a:pt x="464" y="54"/>
                </a:lnTo>
                <a:lnTo>
                  <a:pt x="460" y="58"/>
                </a:lnTo>
                <a:lnTo>
                  <a:pt x="456" y="48"/>
                </a:lnTo>
                <a:lnTo>
                  <a:pt x="450" y="38"/>
                </a:lnTo>
                <a:lnTo>
                  <a:pt x="448" y="30"/>
                </a:lnTo>
                <a:lnTo>
                  <a:pt x="444" y="28"/>
                </a:lnTo>
                <a:lnTo>
                  <a:pt x="440" y="28"/>
                </a:lnTo>
                <a:lnTo>
                  <a:pt x="440" y="36"/>
                </a:lnTo>
                <a:lnTo>
                  <a:pt x="438" y="40"/>
                </a:lnTo>
                <a:lnTo>
                  <a:pt x="436" y="44"/>
                </a:lnTo>
                <a:lnTo>
                  <a:pt x="432" y="46"/>
                </a:lnTo>
                <a:lnTo>
                  <a:pt x="430" y="46"/>
                </a:lnTo>
                <a:lnTo>
                  <a:pt x="424" y="44"/>
                </a:lnTo>
                <a:lnTo>
                  <a:pt x="420" y="40"/>
                </a:lnTo>
                <a:lnTo>
                  <a:pt x="416" y="34"/>
                </a:lnTo>
                <a:lnTo>
                  <a:pt x="412" y="38"/>
                </a:lnTo>
                <a:lnTo>
                  <a:pt x="408" y="40"/>
                </a:lnTo>
                <a:lnTo>
                  <a:pt x="404" y="44"/>
                </a:lnTo>
                <a:lnTo>
                  <a:pt x="386" y="22"/>
                </a:lnTo>
                <a:lnTo>
                  <a:pt x="368" y="0"/>
                </a:lnTo>
                <a:lnTo>
                  <a:pt x="370" y="10"/>
                </a:lnTo>
                <a:lnTo>
                  <a:pt x="372" y="18"/>
                </a:lnTo>
                <a:lnTo>
                  <a:pt x="372" y="28"/>
                </a:lnTo>
                <a:lnTo>
                  <a:pt x="364" y="26"/>
                </a:lnTo>
                <a:lnTo>
                  <a:pt x="360" y="22"/>
                </a:lnTo>
                <a:lnTo>
                  <a:pt x="354" y="16"/>
                </a:lnTo>
                <a:lnTo>
                  <a:pt x="352" y="10"/>
                </a:lnTo>
                <a:lnTo>
                  <a:pt x="350" y="2"/>
                </a:lnTo>
                <a:lnTo>
                  <a:pt x="350" y="6"/>
                </a:lnTo>
                <a:lnTo>
                  <a:pt x="348" y="10"/>
                </a:lnTo>
                <a:lnTo>
                  <a:pt x="348" y="14"/>
                </a:lnTo>
                <a:lnTo>
                  <a:pt x="346" y="20"/>
                </a:lnTo>
                <a:lnTo>
                  <a:pt x="344" y="24"/>
                </a:lnTo>
                <a:lnTo>
                  <a:pt x="342" y="28"/>
                </a:lnTo>
                <a:lnTo>
                  <a:pt x="340" y="32"/>
                </a:lnTo>
                <a:lnTo>
                  <a:pt x="338" y="34"/>
                </a:lnTo>
                <a:lnTo>
                  <a:pt x="334" y="34"/>
                </a:lnTo>
                <a:lnTo>
                  <a:pt x="330" y="32"/>
                </a:lnTo>
                <a:lnTo>
                  <a:pt x="326" y="28"/>
                </a:lnTo>
                <a:lnTo>
                  <a:pt x="326" y="32"/>
                </a:lnTo>
                <a:lnTo>
                  <a:pt x="328" y="38"/>
                </a:lnTo>
                <a:lnTo>
                  <a:pt x="324" y="36"/>
                </a:lnTo>
                <a:lnTo>
                  <a:pt x="320" y="34"/>
                </a:lnTo>
                <a:lnTo>
                  <a:pt x="316" y="32"/>
                </a:lnTo>
                <a:lnTo>
                  <a:pt x="314" y="36"/>
                </a:lnTo>
                <a:lnTo>
                  <a:pt x="314" y="40"/>
                </a:lnTo>
                <a:lnTo>
                  <a:pt x="312" y="44"/>
                </a:lnTo>
                <a:lnTo>
                  <a:pt x="294" y="42"/>
                </a:lnTo>
                <a:lnTo>
                  <a:pt x="278" y="32"/>
                </a:lnTo>
                <a:lnTo>
                  <a:pt x="264" y="18"/>
                </a:lnTo>
                <a:lnTo>
                  <a:pt x="250" y="4"/>
                </a:lnTo>
                <a:lnTo>
                  <a:pt x="260" y="6"/>
                </a:lnTo>
                <a:lnTo>
                  <a:pt x="266" y="14"/>
                </a:lnTo>
                <a:lnTo>
                  <a:pt x="270" y="24"/>
                </a:lnTo>
                <a:lnTo>
                  <a:pt x="274" y="34"/>
                </a:lnTo>
                <a:lnTo>
                  <a:pt x="282" y="40"/>
                </a:lnTo>
                <a:lnTo>
                  <a:pt x="256" y="12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48163" name="Freeform 3"/>
          <p:cNvSpPr>
            <a:spLocks/>
          </p:cNvSpPr>
          <p:nvPr/>
        </p:nvSpPr>
        <p:spPr bwMode="auto">
          <a:xfrm>
            <a:off x="5292725" y="6092825"/>
            <a:ext cx="215900" cy="215900"/>
          </a:xfrm>
          <a:custGeom>
            <a:avLst/>
            <a:gdLst/>
            <a:ahLst/>
            <a:cxnLst>
              <a:cxn ang="0">
                <a:pos x="264" y="20"/>
              </a:cxn>
              <a:cxn ang="0">
                <a:pos x="286" y="52"/>
              </a:cxn>
              <a:cxn ang="0">
                <a:pos x="242" y="68"/>
              </a:cxn>
              <a:cxn ang="0">
                <a:pos x="202" y="72"/>
              </a:cxn>
              <a:cxn ang="0">
                <a:pos x="194" y="102"/>
              </a:cxn>
              <a:cxn ang="0">
                <a:pos x="140" y="114"/>
              </a:cxn>
              <a:cxn ang="0">
                <a:pos x="116" y="136"/>
              </a:cxn>
              <a:cxn ang="0">
                <a:pos x="84" y="164"/>
              </a:cxn>
              <a:cxn ang="0">
                <a:pos x="76" y="182"/>
              </a:cxn>
              <a:cxn ang="0">
                <a:pos x="60" y="224"/>
              </a:cxn>
              <a:cxn ang="0">
                <a:pos x="42" y="272"/>
              </a:cxn>
              <a:cxn ang="0">
                <a:pos x="24" y="296"/>
              </a:cxn>
              <a:cxn ang="0">
                <a:pos x="12" y="330"/>
              </a:cxn>
              <a:cxn ang="0">
                <a:pos x="16" y="352"/>
              </a:cxn>
              <a:cxn ang="0">
                <a:pos x="6" y="396"/>
              </a:cxn>
              <a:cxn ang="0">
                <a:pos x="30" y="420"/>
              </a:cxn>
              <a:cxn ang="0">
                <a:pos x="22" y="448"/>
              </a:cxn>
              <a:cxn ang="0">
                <a:pos x="38" y="472"/>
              </a:cxn>
              <a:cxn ang="0">
                <a:pos x="64" y="500"/>
              </a:cxn>
              <a:cxn ang="0">
                <a:pos x="76" y="546"/>
              </a:cxn>
              <a:cxn ang="0">
                <a:pos x="126" y="572"/>
              </a:cxn>
              <a:cxn ang="0">
                <a:pos x="130" y="602"/>
              </a:cxn>
              <a:cxn ang="0">
                <a:pos x="170" y="614"/>
              </a:cxn>
              <a:cxn ang="0">
                <a:pos x="188" y="636"/>
              </a:cxn>
              <a:cxn ang="0">
                <a:pos x="212" y="644"/>
              </a:cxn>
              <a:cxn ang="0">
                <a:pos x="238" y="662"/>
              </a:cxn>
              <a:cxn ang="0">
                <a:pos x="280" y="668"/>
              </a:cxn>
              <a:cxn ang="0">
                <a:pos x="300" y="676"/>
              </a:cxn>
              <a:cxn ang="0">
                <a:pos x="330" y="688"/>
              </a:cxn>
              <a:cxn ang="0">
                <a:pos x="350" y="694"/>
              </a:cxn>
              <a:cxn ang="0">
                <a:pos x="392" y="718"/>
              </a:cxn>
              <a:cxn ang="0">
                <a:pos x="398" y="686"/>
              </a:cxn>
              <a:cxn ang="0">
                <a:pos x="428" y="688"/>
              </a:cxn>
              <a:cxn ang="0">
                <a:pos x="504" y="660"/>
              </a:cxn>
              <a:cxn ang="0">
                <a:pos x="534" y="656"/>
              </a:cxn>
              <a:cxn ang="0">
                <a:pos x="550" y="644"/>
              </a:cxn>
              <a:cxn ang="0">
                <a:pos x="570" y="612"/>
              </a:cxn>
              <a:cxn ang="0">
                <a:pos x="612" y="586"/>
              </a:cxn>
              <a:cxn ang="0">
                <a:pos x="630" y="554"/>
              </a:cxn>
              <a:cxn ang="0">
                <a:pos x="656" y="520"/>
              </a:cxn>
              <a:cxn ang="0">
                <a:pos x="682" y="492"/>
              </a:cxn>
              <a:cxn ang="0">
                <a:pos x="692" y="466"/>
              </a:cxn>
              <a:cxn ang="0">
                <a:pos x="696" y="410"/>
              </a:cxn>
              <a:cxn ang="0">
                <a:pos x="734" y="352"/>
              </a:cxn>
              <a:cxn ang="0">
                <a:pos x="718" y="316"/>
              </a:cxn>
              <a:cxn ang="0">
                <a:pos x="710" y="292"/>
              </a:cxn>
              <a:cxn ang="0">
                <a:pos x="698" y="258"/>
              </a:cxn>
              <a:cxn ang="0">
                <a:pos x="678" y="212"/>
              </a:cxn>
              <a:cxn ang="0">
                <a:pos x="654" y="182"/>
              </a:cxn>
              <a:cxn ang="0">
                <a:pos x="632" y="154"/>
              </a:cxn>
              <a:cxn ang="0">
                <a:pos x="612" y="104"/>
              </a:cxn>
              <a:cxn ang="0">
                <a:pos x="592" y="108"/>
              </a:cxn>
              <a:cxn ang="0">
                <a:pos x="548" y="100"/>
              </a:cxn>
              <a:cxn ang="0">
                <a:pos x="508" y="22"/>
              </a:cxn>
              <a:cxn ang="0">
                <a:pos x="456" y="48"/>
              </a:cxn>
              <a:cxn ang="0">
                <a:pos x="430" y="46"/>
              </a:cxn>
              <a:cxn ang="0">
                <a:pos x="370" y="10"/>
              </a:cxn>
              <a:cxn ang="0">
                <a:pos x="348" y="10"/>
              </a:cxn>
              <a:cxn ang="0">
                <a:pos x="326" y="28"/>
              </a:cxn>
              <a:cxn ang="0">
                <a:pos x="294" y="42"/>
              </a:cxn>
              <a:cxn ang="0">
                <a:pos x="256" y="12"/>
              </a:cxn>
            </a:cxnLst>
            <a:rect l="0" t="0" r="r" b="b"/>
            <a:pathLst>
              <a:path w="742" h="718">
                <a:moveTo>
                  <a:pt x="256" y="12"/>
                </a:moveTo>
                <a:lnTo>
                  <a:pt x="252" y="8"/>
                </a:lnTo>
                <a:lnTo>
                  <a:pt x="252" y="6"/>
                </a:lnTo>
                <a:lnTo>
                  <a:pt x="250" y="6"/>
                </a:lnTo>
                <a:lnTo>
                  <a:pt x="252" y="8"/>
                </a:lnTo>
                <a:lnTo>
                  <a:pt x="254" y="10"/>
                </a:lnTo>
                <a:lnTo>
                  <a:pt x="256" y="12"/>
                </a:lnTo>
                <a:lnTo>
                  <a:pt x="260" y="16"/>
                </a:lnTo>
                <a:lnTo>
                  <a:pt x="264" y="20"/>
                </a:lnTo>
                <a:lnTo>
                  <a:pt x="268" y="24"/>
                </a:lnTo>
                <a:lnTo>
                  <a:pt x="270" y="28"/>
                </a:lnTo>
                <a:lnTo>
                  <a:pt x="274" y="32"/>
                </a:lnTo>
                <a:lnTo>
                  <a:pt x="278" y="34"/>
                </a:lnTo>
                <a:lnTo>
                  <a:pt x="280" y="36"/>
                </a:lnTo>
                <a:lnTo>
                  <a:pt x="280" y="38"/>
                </a:lnTo>
                <a:lnTo>
                  <a:pt x="282" y="38"/>
                </a:lnTo>
                <a:lnTo>
                  <a:pt x="288" y="48"/>
                </a:lnTo>
                <a:lnTo>
                  <a:pt x="286" y="52"/>
                </a:lnTo>
                <a:lnTo>
                  <a:pt x="278" y="56"/>
                </a:lnTo>
                <a:lnTo>
                  <a:pt x="268" y="58"/>
                </a:lnTo>
                <a:lnTo>
                  <a:pt x="256" y="58"/>
                </a:lnTo>
                <a:lnTo>
                  <a:pt x="246" y="56"/>
                </a:lnTo>
                <a:lnTo>
                  <a:pt x="238" y="54"/>
                </a:lnTo>
                <a:lnTo>
                  <a:pt x="242" y="58"/>
                </a:lnTo>
                <a:lnTo>
                  <a:pt x="246" y="62"/>
                </a:lnTo>
                <a:lnTo>
                  <a:pt x="244" y="64"/>
                </a:lnTo>
                <a:lnTo>
                  <a:pt x="242" y="68"/>
                </a:lnTo>
                <a:lnTo>
                  <a:pt x="238" y="70"/>
                </a:lnTo>
                <a:lnTo>
                  <a:pt x="232" y="72"/>
                </a:lnTo>
                <a:lnTo>
                  <a:pt x="228" y="72"/>
                </a:lnTo>
                <a:lnTo>
                  <a:pt x="222" y="70"/>
                </a:lnTo>
                <a:lnTo>
                  <a:pt x="216" y="68"/>
                </a:lnTo>
                <a:lnTo>
                  <a:pt x="212" y="64"/>
                </a:lnTo>
                <a:lnTo>
                  <a:pt x="206" y="64"/>
                </a:lnTo>
                <a:lnTo>
                  <a:pt x="204" y="68"/>
                </a:lnTo>
                <a:lnTo>
                  <a:pt x="202" y="72"/>
                </a:lnTo>
                <a:lnTo>
                  <a:pt x="200" y="76"/>
                </a:lnTo>
                <a:lnTo>
                  <a:pt x="196" y="78"/>
                </a:lnTo>
                <a:lnTo>
                  <a:pt x="190" y="80"/>
                </a:lnTo>
                <a:lnTo>
                  <a:pt x="196" y="82"/>
                </a:lnTo>
                <a:lnTo>
                  <a:pt x="198" y="86"/>
                </a:lnTo>
                <a:lnTo>
                  <a:pt x="200" y="90"/>
                </a:lnTo>
                <a:lnTo>
                  <a:pt x="200" y="94"/>
                </a:lnTo>
                <a:lnTo>
                  <a:pt x="198" y="98"/>
                </a:lnTo>
                <a:lnTo>
                  <a:pt x="194" y="102"/>
                </a:lnTo>
                <a:lnTo>
                  <a:pt x="186" y="102"/>
                </a:lnTo>
                <a:lnTo>
                  <a:pt x="172" y="100"/>
                </a:lnTo>
                <a:lnTo>
                  <a:pt x="162" y="100"/>
                </a:lnTo>
                <a:lnTo>
                  <a:pt x="164" y="102"/>
                </a:lnTo>
                <a:lnTo>
                  <a:pt x="166" y="106"/>
                </a:lnTo>
                <a:lnTo>
                  <a:pt x="168" y="110"/>
                </a:lnTo>
                <a:lnTo>
                  <a:pt x="154" y="110"/>
                </a:lnTo>
                <a:lnTo>
                  <a:pt x="140" y="110"/>
                </a:lnTo>
                <a:lnTo>
                  <a:pt x="140" y="114"/>
                </a:lnTo>
                <a:lnTo>
                  <a:pt x="142" y="116"/>
                </a:lnTo>
                <a:lnTo>
                  <a:pt x="136" y="118"/>
                </a:lnTo>
                <a:lnTo>
                  <a:pt x="130" y="118"/>
                </a:lnTo>
                <a:lnTo>
                  <a:pt x="124" y="118"/>
                </a:lnTo>
                <a:lnTo>
                  <a:pt x="126" y="122"/>
                </a:lnTo>
                <a:lnTo>
                  <a:pt x="126" y="126"/>
                </a:lnTo>
                <a:lnTo>
                  <a:pt x="126" y="130"/>
                </a:lnTo>
                <a:lnTo>
                  <a:pt x="128" y="134"/>
                </a:lnTo>
                <a:lnTo>
                  <a:pt x="116" y="136"/>
                </a:lnTo>
                <a:lnTo>
                  <a:pt x="106" y="140"/>
                </a:lnTo>
                <a:lnTo>
                  <a:pt x="96" y="144"/>
                </a:lnTo>
                <a:lnTo>
                  <a:pt x="82" y="142"/>
                </a:lnTo>
                <a:lnTo>
                  <a:pt x="88" y="146"/>
                </a:lnTo>
                <a:lnTo>
                  <a:pt x="92" y="148"/>
                </a:lnTo>
                <a:lnTo>
                  <a:pt x="92" y="152"/>
                </a:lnTo>
                <a:lnTo>
                  <a:pt x="92" y="156"/>
                </a:lnTo>
                <a:lnTo>
                  <a:pt x="88" y="160"/>
                </a:lnTo>
                <a:lnTo>
                  <a:pt x="84" y="164"/>
                </a:lnTo>
                <a:lnTo>
                  <a:pt x="78" y="166"/>
                </a:lnTo>
                <a:lnTo>
                  <a:pt x="74" y="168"/>
                </a:lnTo>
                <a:lnTo>
                  <a:pt x="68" y="170"/>
                </a:lnTo>
                <a:lnTo>
                  <a:pt x="62" y="172"/>
                </a:lnTo>
                <a:lnTo>
                  <a:pt x="58" y="172"/>
                </a:lnTo>
                <a:lnTo>
                  <a:pt x="64" y="174"/>
                </a:lnTo>
                <a:lnTo>
                  <a:pt x="68" y="176"/>
                </a:lnTo>
                <a:lnTo>
                  <a:pt x="72" y="180"/>
                </a:lnTo>
                <a:lnTo>
                  <a:pt x="76" y="182"/>
                </a:lnTo>
                <a:lnTo>
                  <a:pt x="78" y="184"/>
                </a:lnTo>
                <a:lnTo>
                  <a:pt x="78" y="190"/>
                </a:lnTo>
                <a:lnTo>
                  <a:pt x="78" y="194"/>
                </a:lnTo>
                <a:lnTo>
                  <a:pt x="76" y="202"/>
                </a:lnTo>
                <a:lnTo>
                  <a:pt x="70" y="204"/>
                </a:lnTo>
                <a:lnTo>
                  <a:pt x="62" y="204"/>
                </a:lnTo>
                <a:lnTo>
                  <a:pt x="54" y="204"/>
                </a:lnTo>
                <a:lnTo>
                  <a:pt x="60" y="214"/>
                </a:lnTo>
                <a:lnTo>
                  <a:pt x="60" y="224"/>
                </a:lnTo>
                <a:lnTo>
                  <a:pt x="56" y="236"/>
                </a:lnTo>
                <a:lnTo>
                  <a:pt x="56" y="248"/>
                </a:lnTo>
                <a:lnTo>
                  <a:pt x="46" y="248"/>
                </a:lnTo>
                <a:lnTo>
                  <a:pt x="34" y="248"/>
                </a:lnTo>
                <a:lnTo>
                  <a:pt x="38" y="250"/>
                </a:lnTo>
                <a:lnTo>
                  <a:pt x="42" y="254"/>
                </a:lnTo>
                <a:lnTo>
                  <a:pt x="44" y="260"/>
                </a:lnTo>
                <a:lnTo>
                  <a:pt x="44" y="268"/>
                </a:lnTo>
                <a:lnTo>
                  <a:pt x="42" y="272"/>
                </a:lnTo>
                <a:lnTo>
                  <a:pt x="38" y="276"/>
                </a:lnTo>
                <a:lnTo>
                  <a:pt x="34" y="278"/>
                </a:lnTo>
                <a:lnTo>
                  <a:pt x="28" y="280"/>
                </a:lnTo>
                <a:lnTo>
                  <a:pt x="24" y="280"/>
                </a:lnTo>
                <a:lnTo>
                  <a:pt x="18" y="282"/>
                </a:lnTo>
                <a:lnTo>
                  <a:pt x="24" y="284"/>
                </a:lnTo>
                <a:lnTo>
                  <a:pt x="26" y="288"/>
                </a:lnTo>
                <a:lnTo>
                  <a:pt x="26" y="292"/>
                </a:lnTo>
                <a:lnTo>
                  <a:pt x="24" y="296"/>
                </a:lnTo>
                <a:lnTo>
                  <a:pt x="18" y="300"/>
                </a:lnTo>
                <a:lnTo>
                  <a:pt x="28" y="302"/>
                </a:lnTo>
                <a:lnTo>
                  <a:pt x="38" y="306"/>
                </a:lnTo>
                <a:lnTo>
                  <a:pt x="38" y="312"/>
                </a:lnTo>
                <a:lnTo>
                  <a:pt x="34" y="316"/>
                </a:lnTo>
                <a:lnTo>
                  <a:pt x="28" y="320"/>
                </a:lnTo>
                <a:lnTo>
                  <a:pt x="24" y="322"/>
                </a:lnTo>
                <a:lnTo>
                  <a:pt x="18" y="326"/>
                </a:lnTo>
                <a:lnTo>
                  <a:pt x="12" y="330"/>
                </a:lnTo>
                <a:lnTo>
                  <a:pt x="8" y="334"/>
                </a:lnTo>
                <a:lnTo>
                  <a:pt x="12" y="336"/>
                </a:lnTo>
                <a:lnTo>
                  <a:pt x="18" y="338"/>
                </a:lnTo>
                <a:lnTo>
                  <a:pt x="22" y="338"/>
                </a:lnTo>
                <a:lnTo>
                  <a:pt x="20" y="342"/>
                </a:lnTo>
                <a:lnTo>
                  <a:pt x="18" y="344"/>
                </a:lnTo>
                <a:lnTo>
                  <a:pt x="14" y="348"/>
                </a:lnTo>
                <a:lnTo>
                  <a:pt x="12" y="350"/>
                </a:lnTo>
                <a:lnTo>
                  <a:pt x="16" y="352"/>
                </a:lnTo>
                <a:lnTo>
                  <a:pt x="22" y="354"/>
                </a:lnTo>
                <a:lnTo>
                  <a:pt x="26" y="356"/>
                </a:lnTo>
                <a:lnTo>
                  <a:pt x="24" y="358"/>
                </a:lnTo>
                <a:lnTo>
                  <a:pt x="22" y="362"/>
                </a:lnTo>
                <a:lnTo>
                  <a:pt x="32" y="364"/>
                </a:lnTo>
                <a:lnTo>
                  <a:pt x="44" y="368"/>
                </a:lnTo>
                <a:lnTo>
                  <a:pt x="22" y="382"/>
                </a:lnTo>
                <a:lnTo>
                  <a:pt x="0" y="394"/>
                </a:lnTo>
                <a:lnTo>
                  <a:pt x="6" y="396"/>
                </a:lnTo>
                <a:lnTo>
                  <a:pt x="14" y="398"/>
                </a:lnTo>
                <a:lnTo>
                  <a:pt x="20" y="402"/>
                </a:lnTo>
                <a:lnTo>
                  <a:pt x="24" y="406"/>
                </a:lnTo>
                <a:lnTo>
                  <a:pt x="22" y="408"/>
                </a:lnTo>
                <a:lnTo>
                  <a:pt x="20" y="410"/>
                </a:lnTo>
                <a:lnTo>
                  <a:pt x="16" y="412"/>
                </a:lnTo>
                <a:lnTo>
                  <a:pt x="22" y="414"/>
                </a:lnTo>
                <a:lnTo>
                  <a:pt x="28" y="416"/>
                </a:lnTo>
                <a:lnTo>
                  <a:pt x="30" y="420"/>
                </a:lnTo>
                <a:lnTo>
                  <a:pt x="32" y="424"/>
                </a:lnTo>
                <a:lnTo>
                  <a:pt x="32" y="428"/>
                </a:lnTo>
                <a:lnTo>
                  <a:pt x="28" y="434"/>
                </a:lnTo>
                <a:lnTo>
                  <a:pt x="32" y="434"/>
                </a:lnTo>
                <a:lnTo>
                  <a:pt x="34" y="434"/>
                </a:lnTo>
                <a:lnTo>
                  <a:pt x="34" y="440"/>
                </a:lnTo>
                <a:lnTo>
                  <a:pt x="30" y="442"/>
                </a:lnTo>
                <a:lnTo>
                  <a:pt x="26" y="446"/>
                </a:lnTo>
                <a:lnTo>
                  <a:pt x="22" y="448"/>
                </a:lnTo>
                <a:lnTo>
                  <a:pt x="20" y="452"/>
                </a:lnTo>
                <a:lnTo>
                  <a:pt x="16" y="456"/>
                </a:lnTo>
                <a:lnTo>
                  <a:pt x="22" y="454"/>
                </a:lnTo>
                <a:lnTo>
                  <a:pt x="28" y="456"/>
                </a:lnTo>
                <a:lnTo>
                  <a:pt x="34" y="458"/>
                </a:lnTo>
                <a:lnTo>
                  <a:pt x="40" y="460"/>
                </a:lnTo>
                <a:lnTo>
                  <a:pt x="44" y="464"/>
                </a:lnTo>
                <a:lnTo>
                  <a:pt x="40" y="468"/>
                </a:lnTo>
                <a:lnTo>
                  <a:pt x="38" y="472"/>
                </a:lnTo>
                <a:lnTo>
                  <a:pt x="34" y="476"/>
                </a:lnTo>
                <a:lnTo>
                  <a:pt x="40" y="478"/>
                </a:lnTo>
                <a:lnTo>
                  <a:pt x="44" y="482"/>
                </a:lnTo>
                <a:lnTo>
                  <a:pt x="48" y="486"/>
                </a:lnTo>
                <a:lnTo>
                  <a:pt x="48" y="490"/>
                </a:lnTo>
                <a:lnTo>
                  <a:pt x="48" y="496"/>
                </a:lnTo>
                <a:lnTo>
                  <a:pt x="54" y="496"/>
                </a:lnTo>
                <a:lnTo>
                  <a:pt x="60" y="498"/>
                </a:lnTo>
                <a:lnTo>
                  <a:pt x="64" y="500"/>
                </a:lnTo>
                <a:lnTo>
                  <a:pt x="66" y="504"/>
                </a:lnTo>
                <a:lnTo>
                  <a:pt x="66" y="508"/>
                </a:lnTo>
                <a:lnTo>
                  <a:pt x="66" y="514"/>
                </a:lnTo>
                <a:lnTo>
                  <a:pt x="62" y="520"/>
                </a:lnTo>
                <a:lnTo>
                  <a:pt x="68" y="524"/>
                </a:lnTo>
                <a:lnTo>
                  <a:pt x="72" y="528"/>
                </a:lnTo>
                <a:lnTo>
                  <a:pt x="74" y="534"/>
                </a:lnTo>
                <a:lnTo>
                  <a:pt x="76" y="540"/>
                </a:lnTo>
                <a:lnTo>
                  <a:pt x="76" y="546"/>
                </a:lnTo>
                <a:lnTo>
                  <a:pt x="96" y="546"/>
                </a:lnTo>
                <a:lnTo>
                  <a:pt x="118" y="544"/>
                </a:lnTo>
                <a:lnTo>
                  <a:pt x="114" y="552"/>
                </a:lnTo>
                <a:lnTo>
                  <a:pt x="112" y="558"/>
                </a:lnTo>
                <a:lnTo>
                  <a:pt x="110" y="566"/>
                </a:lnTo>
                <a:lnTo>
                  <a:pt x="108" y="572"/>
                </a:lnTo>
                <a:lnTo>
                  <a:pt x="114" y="572"/>
                </a:lnTo>
                <a:lnTo>
                  <a:pt x="120" y="572"/>
                </a:lnTo>
                <a:lnTo>
                  <a:pt x="126" y="572"/>
                </a:lnTo>
                <a:lnTo>
                  <a:pt x="122" y="578"/>
                </a:lnTo>
                <a:lnTo>
                  <a:pt x="118" y="584"/>
                </a:lnTo>
                <a:lnTo>
                  <a:pt x="116" y="592"/>
                </a:lnTo>
                <a:lnTo>
                  <a:pt x="122" y="592"/>
                </a:lnTo>
                <a:lnTo>
                  <a:pt x="128" y="592"/>
                </a:lnTo>
                <a:lnTo>
                  <a:pt x="136" y="592"/>
                </a:lnTo>
                <a:lnTo>
                  <a:pt x="134" y="594"/>
                </a:lnTo>
                <a:lnTo>
                  <a:pt x="132" y="598"/>
                </a:lnTo>
                <a:lnTo>
                  <a:pt x="130" y="602"/>
                </a:lnTo>
                <a:lnTo>
                  <a:pt x="128" y="604"/>
                </a:lnTo>
                <a:lnTo>
                  <a:pt x="144" y="606"/>
                </a:lnTo>
                <a:lnTo>
                  <a:pt x="156" y="610"/>
                </a:lnTo>
                <a:lnTo>
                  <a:pt x="164" y="622"/>
                </a:lnTo>
                <a:lnTo>
                  <a:pt x="162" y="620"/>
                </a:lnTo>
                <a:lnTo>
                  <a:pt x="160" y="618"/>
                </a:lnTo>
                <a:lnTo>
                  <a:pt x="164" y="614"/>
                </a:lnTo>
                <a:lnTo>
                  <a:pt x="168" y="614"/>
                </a:lnTo>
                <a:lnTo>
                  <a:pt x="170" y="614"/>
                </a:lnTo>
                <a:lnTo>
                  <a:pt x="172" y="614"/>
                </a:lnTo>
                <a:lnTo>
                  <a:pt x="174" y="618"/>
                </a:lnTo>
                <a:lnTo>
                  <a:pt x="174" y="620"/>
                </a:lnTo>
                <a:lnTo>
                  <a:pt x="176" y="624"/>
                </a:lnTo>
                <a:lnTo>
                  <a:pt x="178" y="628"/>
                </a:lnTo>
                <a:lnTo>
                  <a:pt x="178" y="630"/>
                </a:lnTo>
                <a:lnTo>
                  <a:pt x="180" y="632"/>
                </a:lnTo>
                <a:lnTo>
                  <a:pt x="184" y="634"/>
                </a:lnTo>
                <a:lnTo>
                  <a:pt x="188" y="636"/>
                </a:lnTo>
                <a:lnTo>
                  <a:pt x="190" y="636"/>
                </a:lnTo>
                <a:lnTo>
                  <a:pt x="194" y="638"/>
                </a:lnTo>
                <a:lnTo>
                  <a:pt x="198" y="638"/>
                </a:lnTo>
                <a:lnTo>
                  <a:pt x="200" y="640"/>
                </a:lnTo>
                <a:lnTo>
                  <a:pt x="202" y="644"/>
                </a:lnTo>
                <a:lnTo>
                  <a:pt x="204" y="648"/>
                </a:lnTo>
                <a:lnTo>
                  <a:pt x="206" y="646"/>
                </a:lnTo>
                <a:lnTo>
                  <a:pt x="210" y="646"/>
                </a:lnTo>
                <a:lnTo>
                  <a:pt x="212" y="644"/>
                </a:lnTo>
                <a:lnTo>
                  <a:pt x="216" y="648"/>
                </a:lnTo>
                <a:lnTo>
                  <a:pt x="220" y="654"/>
                </a:lnTo>
                <a:lnTo>
                  <a:pt x="222" y="658"/>
                </a:lnTo>
                <a:lnTo>
                  <a:pt x="224" y="654"/>
                </a:lnTo>
                <a:lnTo>
                  <a:pt x="228" y="650"/>
                </a:lnTo>
                <a:lnTo>
                  <a:pt x="232" y="652"/>
                </a:lnTo>
                <a:lnTo>
                  <a:pt x="234" y="654"/>
                </a:lnTo>
                <a:lnTo>
                  <a:pt x="238" y="656"/>
                </a:lnTo>
                <a:lnTo>
                  <a:pt x="238" y="662"/>
                </a:lnTo>
                <a:lnTo>
                  <a:pt x="240" y="666"/>
                </a:lnTo>
                <a:lnTo>
                  <a:pt x="252" y="662"/>
                </a:lnTo>
                <a:lnTo>
                  <a:pt x="262" y="666"/>
                </a:lnTo>
                <a:lnTo>
                  <a:pt x="270" y="674"/>
                </a:lnTo>
                <a:lnTo>
                  <a:pt x="276" y="686"/>
                </a:lnTo>
                <a:lnTo>
                  <a:pt x="274" y="678"/>
                </a:lnTo>
                <a:lnTo>
                  <a:pt x="276" y="674"/>
                </a:lnTo>
                <a:lnTo>
                  <a:pt x="278" y="670"/>
                </a:lnTo>
                <a:lnTo>
                  <a:pt x="280" y="668"/>
                </a:lnTo>
                <a:lnTo>
                  <a:pt x="284" y="666"/>
                </a:lnTo>
                <a:lnTo>
                  <a:pt x="288" y="668"/>
                </a:lnTo>
                <a:lnTo>
                  <a:pt x="292" y="672"/>
                </a:lnTo>
                <a:lnTo>
                  <a:pt x="296" y="678"/>
                </a:lnTo>
                <a:lnTo>
                  <a:pt x="294" y="674"/>
                </a:lnTo>
                <a:lnTo>
                  <a:pt x="294" y="674"/>
                </a:lnTo>
                <a:lnTo>
                  <a:pt x="296" y="674"/>
                </a:lnTo>
                <a:lnTo>
                  <a:pt x="298" y="674"/>
                </a:lnTo>
                <a:lnTo>
                  <a:pt x="300" y="676"/>
                </a:lnTo>
                <a:lnTo>
                  <a:pt x="302" y="680"/>
                </a:lnTo>
                <a:lnTo>
                  <a:pt x="304" y="682"/>
                </a:lnTo>
                <a:lnTo>
                  <a:pt x="304" y="686"/>
                </a:lnTo>
                <a:lnTo>
                  <a:pt x="310" y="682"/>
                </a:lnTo>
                <a:lnTo>
                  <a:pt x="318" y="680"/>
                </a:lnTo>
                <a:lnTo>
                  <a:pt x="324" y="678"/>
                </a:lnTo>
                <a:lnTo>
                  <a:pt x="326" y="682"/>
                </a:lnTo>
                <a:lnTo>
                  <a:pt x="328" y="684"/>
                </a:lnTo>
                <a:lnTo>
                  <a:pt x="330" y="688"/>
                </a:lnTo>
                <a:lnTo>
                  <a:pt x="330" y="692"/>
                </a:lnTo>
                <a:lnTo>
                  <a:pt x="332" y="686"/>
                </a:lnTo>
                <a:lnTo>
                  <a:pt x="332" y="684"/>
                </a:lnTo>
                <a:lnTo>
                  <a:pt x="334" y="682"/>
                </a:lnTo>
                <a:lnTo>
                  <a:pt x="338" y="684"/>
                </a:lnTo>
                <a:lnTo>
                  <a:pt x="340" y="684"/>
                </a:lnTo>
                <a:lnTo>
                  <a:pt x="344" y="688"/>
                </a:lnTo>
                <a:lnTo>
                  <a:pt x="346" y="690"/>
                </a:lnTo>
                <a:lnTo>
                  <a:pt x="350" y="694"/>
                </a:lnTo>
                <a:lnTo>
                  <a:pt x="352" y="698"/>
                </a:lnTo>
                <a:lnTo>
                  <a:pt x="356" y="702"/>
                </a:lnTo>
                <a:lnTo>
                  <a:pt x="358" y="706"/>
                </a:lnTo>
                <a:lnTo>
                  <a:pt x="360" y="708"/>
                </a:lnTo>
                <a:lnTo>
                  <a:pt x="364" y="700"/>
                </a:lnTo>
                <a:lnTo>
                  <a:pt x="370" y="700"/>
                </a:lnTo>
                <a:lnTo>
                  <a:pt x="378" y="704"/>
                </a:lnTo>
                <a:lnTo>
                  <a:pt x="386" y="712"/>
                </a:lnTo>
                <a:lnTo>
                  <a:pt x="392" y="718"/>
                </a:lnTo>
                <a:lnTo>
                  <a:pt x="386" y="714"/>
                </a:lnTo>
                <a:lnTo>
                  <a:pt x="384" y="710"/>
                </a:lnTo>
                <a:lnTo>
                  <a:pt x="382" y="706"/>
                </a:lnTo>
                <a:lnTo>
                  <a:pt x="382" y="702"/>
                </a:lnTo>
                <a:lnTo>
                  <a:pt x="384" y="696"/>
                </a:lnTo>
                <a:lnTo>
                  <a:pt x="386" y="692"/>
                </a:lnTo>
                <a:lnTo>
                  <a:pt x="390" y="690"/>
                </a:lnTo>
                <a:lnTo>
                  <a:pt x="394" y="686"/>
                </a:lnTo>
                <a:lnTo>
                  <a:pt x="398" y="686"/>
                </a:lnTo>
                <a:lnTo>
                  <a:pt x="404" y="688"/>
                </a:lnTo>
                <a:lnTo>
                  <a:pt x="408" y="690"/>
                </a:lnTo>
                <a:lnTo>
                  <a:pt x="412" y="696"/>
                </a:lnTo>
                <a:lnTo>
                  <a:pt x="414" y="692"/>
                </a:lnTo>
                <a:lnTo>
                  <a:pt x="414" y="690"/>
                </a:lnTo>
                <a:lnTo>
                  <a:pt x="418" y="688"/>
                </a:lnTo>
                <a:lnTo>
                  <a:pt x="420" y="686"/>
                </a:lnTo>
                <a:lnTo>
                  <a:pt x="424" y="686"/>
                </a:lnTo>
                <a:lnTo>
                  <a:pt x="428" y="688"/>
                </a:lnTo>
                <a:lnTo>
                  <a:pt x="432" y="690"/>
                </a:lnTo>
                <a:lnTo>
                  <a:pt x="434" y="694"/>
                </a:lnTo>
                <a:lnTo>
                  <a:pt x="438" y="682"/>
                </a:lnTo>
                <a:lnTo>
                  <a:pt x="450" y="676"/>
                </a:lnTo>
                <a:lnTo>
                  <a:pt x="462" y="674"/>
                </a:lnTo>
                <a:lnTo>
                  <a:pt x="472" y="680"/>
                </a:lnTo>
                <a:lnTo>
                  <a:pt x="482" y="672"/>
                </a:lnTo>
                <a:lnTo>
                  <a:pt x="494" y="666"/>
                </a:lnTo>
                <a:lnTo>
                  <a:pt x="504" y="660"/>
                </a:lnTo>
                <a:lnTo>
                  <a:pt x="506" y="658"/>
                </a:lnTo>
                <a:lnTo>
                  <a:pt x="508" y="656"/>
                </a:lnTo>
                <a:lnTo>
                  <a:pt x="508" y="654"/>
                </a:lnTo>
                <a:lnTo>
                  <a:pt x="510" y="654"/>
                </a:lnTo>
                <a:lnTo>
                  <a:pt x="514" y="652"/>
                </a:lnTo>
                <a:lnTo>
                  <a:pt x="520" y="652"/>
                </a:lnTo>
                <a:lnTo>
                  <a:pt x="524" y="652"/>
                </a:lnTo>
                <a:lnTo>
                  <a:pt x="528" y="654"/>
                </a:lnTo>
                <a:lnTo>
                  <a:pt x="534" y="656"/>
                </a:lnTo>
                <a:lnTo>
                  <a:pt x="540" y="658"/>
                </a:lnTo>
                <a:lnTo>
                  <a:pt x="538" y="654"/>
                </a:lnTo>
                <a:lnTo>
                  <a:pt x="538" y="652"/>
                </a:lnTo>
                <a:lnTo>
                  <a:pt x="538" y="648"/>
                </a:lnTo>
                <a:lnTo>
                  <a:pt x="550" y="648"/>
                </a:lnTo>
                <a:lnTo>
                  <a:pt x="562" y="650"/>
                </a:lnTo>
                <a:lnTo>
                  <a:pt x="558" y="648"/>
                </a:lnTo>
                <a:lnTo>
                  <a:pt x="552" y="646"/>
                </a:lnTo>
                <a:lnTo>
                  <a:pt x="550" y="644"/>
                </a:lnTo>
                <a:lnTo>
                  <a:pt x="546" y="640"/>
                </a:lnTo>
                <a:lnTo>
                  <a:pt x="544" y="634"/>
                </a:lnTo>
                <a:lnTo>
                  <a:pt x="544" y="628"/>
                </a:lnTo>
                <a:lnTo>
                  <a:pt x="546" y="622"/>
                </a:lnTo>
                <a:lnTo>
                  <a:pt x="548" y="616"/>
                </a:lnTo>
                <a:lnTo>
                  <a:pt x="552" y="614"/>
                </a:lnTo>
                <a:lnTo>
                  <a:pt x="558" y="612"/>
                </a:lnTo>
                <a:lnTo>
                  <a:pt x="564" y="612"/>
                </a:lnTo>
                <a:lnTo>
                  <a:pt x="570" y="612"/>
                </a:lnTo>
                <a:lnTo>
                  <a:pt x="576" y="612"/>
                </a:lnTo>
                <a:lnTo>
                  <a:pt x="572" y="608"/>
                </a:lnTo>
                <a:lnTo>
                  <a:pt x="572" y="606"/>
                </a:lnTo>
                <a:lnTo>
                  <a:pt x="570" y="602"/>
                </a:lnTo>
                <a:lnTo>
                  <a:pt x="570" y="598"/>
                </a:lnTo>
                <a:lnTo>
                  <a:pt x="584" y="600"/>
                </a:lnTo>
                <a:lnTo>
                  <a:pt x="592" y="598"/>
                </a:lnTo>
                <a:lnTo>
                  <a:pt x="600" y="594"/>
                </a:lnTo>
                <a:lnTo>
                  <a:pt x="612" y="586"/>
                </a:lnTo>
                <a:lnTo>
                  <a:pt x="614" y="582"/>
                </a:lnTo>
                <a:lnTo>
                  <a:pt x="620" y="580"/>
                </a:lnTo>
                <a:lnTo>
                  <a:pt x="624" y="580"/>
                </a:lnTo>
                <a:lnTo>
                  <a:pt x="626" y="576"/>
                </a:lnTo>
                <a:lnTo>
                  <a:pt x="628" y="572"/>
                </a:lnTo>
                <a:lnTo>
                  <a:pt x="628" y="568"/>
                </a:lnTo>
                <a:lnTo>
                  <a:pt x="628" y="562"/>
                </a:lnTo>
                <a:lnTo>
                  <a:pt x="628" y="558"/>
                </a:lnTo>
                <a:lnTo>
                  <a:pt x="630" y="554"/>
                </a:lnTo>
                <a:lnTo>
                  <a:pt x="626" y="552"/>
                </a:lnTo>
                <a:lnTo>
                  <a:pt x="622" y="548"/>
                </a:lnTo>
                <a:lnTo>
                  <a:pt x="620" y="548"/>
                </a:lnTo>
                <a:lnTo>
                  <a:pt x="630" y="536"/>
                </a:lnTo>
                <a:lnTo>
                  <a:pt x="642" y="532"/>
                </a:lnTo>
                <a:lnTo>
                  <a:pt x="656" y="534"/>
                </a:lnTo>
                <a:lnTo>
                  <a:pt x="656" y="530"/>
                </a:lnTo>
                <a:lnTo>
                  <a:pt x="656" y="524"/>
                </a:lnTo>
                <a:lnTo>
                  <a:pt x="656" y="520"/>
                </a:lnTo>
                <a:lnTo>
                  <a:pt x="658" y="516"/>
                </a:lnTo>
                <a:lnTo>
                  <a:pt x="658" y="512"/>
                </a:lnTo>
                <a:lnTo>
                  <a:pt x="662" y="510"/>
                </a:lnTo>
                <a:lnTo>
                  <a:pt x="666" y="508"/>
                </a:lnTo>
                <a:lnTo>
                  <a:pt x="672" y="508"/>
                </a:lnTo>
                <a:lnTo>
                  <a:pt x="674" y="502"/>
                </a:lnTo>
                <a:lnTo>
                  <a:pt x="676" y="498"/>
                </a:lnTo>
                <a:lnTo>
                  <a:pt x="678" y="494"/>
                </a:lnTo>
                <a:lnTo>
                  <a:pt x="682" y="492"/>
                </a:lnTo>
                <a:lnTo>
                  <a:pt x="684" y="490"/>
                </a:lnTo>
                <a:lnTo>
                  <a:pt x="688" y="490"/>
                </a:lnTo>
                <a:lnTo>
                  <a:pt x="692" y="488"/>
                </a:lnTo>
                <a:lnTo>
                  <a:pt x="696" y="484"/>
                </a:lnTo>
                <a:lnTo>
                  <a:pt x="698" y="482"/>
                </a:lnTo>
                <a:lnTo>
                  <a:pt x="694" y="478"/>
                </a:lnTo>
                <a:lnTo>
                  <a:pt x="690" y="476"/>
                </a:lnTo>
                <a:lnTo>
                  <a:pt x="688" y="472"/>
                </a:lnTo>
                <a:lnTo>
                  <a:pt x="692" y="466"/>
                </a:lnTo>
                <a:lnTo>
                  <a:pt x="700" y="462"/>
                </a:lnTo>
                <a:lnTo>
                  <a:pt x="708" y="458"/>
                </a:lnTo>
                <a:lnTo>
                  <a:pt x="714" y="452"/>
                </a:lnTo>
                <a:lnTo>
                  <a:pt x="704" y="446"/>
                </a:lnTo>
                <a:lnTo>
                  <a:pt x="700" y="436"/>
                </a:lnTo>
                <a:lnTo>
                  <a:pt x="700" y="424"/>
                </a:lnTo>
                <a:lnTo>
                  <a:pt x="708" y="414"/>
                </a:lnTo>
                <a:lnTo>
                  <a:pt x="702" y="412"/>
                </a:lnTo>
                <a:lnTo>
                  <a:pt x="696" y="410"/>
                </a:lnTo>
                <a:lnTo>
                  <a:pt x="692" y="408"/>
                </a:lnTo>
                <a:lnTo>
                  <a:pt x="706" y="402"/>
                </a:lnTo>
                <a:lnTo>
                  <a:pt x="712" y="398"/>
                </a:lnTo>
                <a:lnTo>
                  <a:pt x="714" y="392"/>
                </a:lnTo>
                <a:lnTo>
                  <a:pt x="716" y="382"/>
                </a:lnTo>
                <a:lnTo>
                  <a:pt x="718" y="370"/>
                </a:lnTo>
                <a:lnTo>
                  <a:pt x="724" y="362"/>
                </a:lnTo>
                <a:lnTo>
                  <a:pt x="728" y="356"/>
                </a:lnTo>
                <a:lnTo>
                  <a:pt x="734" y="352"/>
                </a:lnTo>
                <a:lnTo>
                  <a:pt x="736" y="348"/>
                </a:lnTo>
                <a:lnTo>
                  <a:pt x="736" y="342"/>
                </a:lnTo>
                <a:lnTo>
                  <a:pt x="732" y="332"/>
                </a:lnTo>
                <a:lnTo>
                  <a:pt x="736" y="330"/>
                </a:lnTo>
                <a:lnTo>
                  <a:pt x="742" y="328"/>
                </a:lnTo>
                <a:lnTo>
                  <a:pt x="736" y="326"/>
                </a:lnTo>
                <a:lnTo>
                  <a:pt x="730" y="322"/>
                </a:lnTo>
                <a:lnTo>
                  <a:pt x="722" y="320"/>
                </a:lnTo>
                <a:lnTo>
                  <a:pt x="718" y="316"/>
                </a:lnTo>
                <a:lnTo>
                  <a:pt x="714" y="312"/>
                </a:lnTo>
                <a:lnTo>
                  <a:pt x="710" y="306"/>
                </a:lnTo>
                <a:lnTo>
                  <a:pt x="716" y="306"/>
                </a:lnTo>
                <a:lnTo>
                  <a:pt x="720" y="302"/>
                </a:lnTo>
                <a:lnTo>
                  <a:pt x="726" y="302"/>
                </a:lnTo>
                <a:lnTo>
                  <a:pt x="722" y="298"/>
                </a:lnTo>
                <a:lnTo>
                  <a:pt x="718" y="296"/>
                </a:lnTo>
                <a:lnTo>
                  <a:pt x="714" y="294"/>
                </a:lnTo>
                <a:lnTo>
                  <a:pt x="710" y="292"/>
                </a:lnTo>
                <a:lnTo>
                  <a:pt x="706" y="290"/>
                </a:lnTo>
                <a:lnTo>
                  <a:pt x="702" y="286"/>
                </a:lnTo>
                <a:lnTo>
                  <a:pt x="706" y="284"/>
                </a:lnTo>
                <a:lnTo>
                  <a:pt x="708" y="282"/>
                </a:lnTo>
                <a:lnTo>
                  <a:pt x="708" y="276"/>
                </a:lnTo>
                <a:lnTo>
                  <a:pt x="704" y="272"/>
                </a:lnTo>
                <a:lnTo>
                  <a:pt x="700" y="268"/>
                </a:lnTo>
                <a:lnTo>
                  <a:pt x="694" y="268"/>
                </a:lnTo>
                <a:lnTo>
                  <a:pt x="698" y="258"/>
                </a:lnTo>
                <a:lnTo>
                  <a:pt x="704" y="248"/>
                </a:lnTo>
                <a:lnTo>
                  <a:pt x="710" y="238"/>
                </a:lnTo>
                <a:lnTo>
                  <a:pt x="700" y="250"/>
                </a:lnTo>
                <a:lnTo>
                  <a:pt x="694" y="252"/>
                </a:lnTo>
                <a:lnTo>
                  <a:pt x="690" y="250"/>
                </a:lnTo>
                <a:lnTo>
                  <a:pt x="682" y="244"/>
                </a:lnTo>
                <a:lnTo>
                  <a:pt x="672" y="234"/>
                </a:lnTo>
                <a:lnTo>
                  <a:pt x="680" y="222"/>
                </a:lnTo>
                <a:lnTo>
                  <a:pt x="678" y="212"/>
                </a:lnTo>
                <a:lnTo>
                  <a:pt x="672" y="206"/>
                </a:lnTo>
                <a:lnTo>
                  <a:pt x="662" y="202"/>
                </a:lnTo>
                <a:lnTo>
                  <a:pt x="650" y="202"/>
                </a:lnTo>
                <a:lnTo>
                  <a:pt x="654" y="198"/>
                </a:lnTo>
                <a:lnTo>
                  <a:pt x="658" y="196"/>
                </a:lnTo>
                <a:lnTo>
                  <a:pt x="662" y="192"/>
                </a:lnTo>
                <a:lnTo>
                  <a:pt x="664" y="188"/>
                </a:lnTo>
                <a:lnTo>
                  <a:pt x="660" y="184"/>
                </a:lnTo>
                <a:lnTo>
                  <a:pt x="654" y="182"/>
                </a:lnTo>
                <a:lnTo>
                  <a:pt x="650" y="180"/>
                </a:lnTo>
                <a:lnTo>
                  <a:pt x="648" y="184"/>
                </a:lnTo>
                <a:lnTo>
                  <a:pt x="646" y="190"/>
                </a:lnTo>
                <a:lnTo>
                  <a:pt x="644" y="192"/>
                </a:lnTo>
                <a:lnTo>
                  <a:pt x="640" y="196"/>
                </a:lnTo>
                <a:lnTo>
                  <a:pt x="640" y="184"/>
                </a:lnTo>
                <a:lnTo>
                  <a:pt x="640" y="172"/>
                </a:lnTo>
                <a:lnTo>
                  <a:pt x="638" y="162"/>
                </a:lnTo>
                <a:lnTo>
                  <a:pt x="632" y="154"/>
                </a:lnTo>
                <a:lnTo>
                  <a:pt x="622" y="152"/>
                </a:lnTo>
                <a:lnTo>
                  <a:pt x="622" y="146"/>
                </a:lnTo>
                <a:lnTo>
                  <a:pt x="622" y="140"/>
                </a:lnTo>
                <a:lnTo>
                  <a:pt x="622" y="134"/>
                </a:lnTo>
                <a:lnTo>
                  <a:pt x="622" y="128"/>
                </a:lnTo>
                <a:lnTo>
                  <a:pt x="618" y="110"/>
                </a:lnTo>
                <a:lnTo>
                  <a:pt x="614" y="94"/>
                </a:lnTo>
                <a:lnTo>
                  <a:pt x="612" y="98"/>
                </a:lnTo>
                <a:lnTo>
                  <a:pt x="612" y="104"/>
                </a:lnTo>
                <a:lnTo>
                  <a:pt x="610" y="108"/>
                </a:lnTo>
                <a:lnTo>
                  <a:pt x="608" y="114"/>
                </a:lnTo>
                <a:lnTo>
                  <a:pt x="606" y="118"/>
                </a:lnTo>
                <a:lnTo>
                  <a:pt x="602" y="120"/>
                </a:lnTo>
                <a:lnTo>
                  <a:pt x="598" y="122"/>
                </a:lnTo>
                <a:lnTo>
                  <a:pt x="592" y="122"/>
                </a:lnTo>
                <a:lnTo>
                  <a:pt x="592" y="118"/>
                </a:lnTo>
                <a:lnTo>
                  <a:pt x="592" y="114"/>
                </a:lnTo>
                <a:lnTo>
                  <a:pt x="592" y="108"/>
                </a:lnTo>
                <a:lnTo>
                  <a:pt x="590" y="112"/>
                </a:lnTo>
                <a:lnTo>
                  <a:pt x="586" y="114"/>
                </a:lnTo>
                <a:lnTo>
                  <a:pt x="582" y="116"/>
                </a:lnTo>
                <a:lnTo>
                  <a:pt x="574" y="100"/>
                </a:lnTo>
                <a:lnTo>
                  <a:pt x="568" y="80"/>
                </a:lnTo>
                <a:lnTo>
                  <a:pt x="564" y="90"/>
                </a:lnTo>
                <a:lnTo>
                  <a:pt x="558" y="96"/>
                </a:lnTo>
                <a:lnTo>
                  <a:pt x="552" y="104"/>
                </a:lnTo>
                <a:lnTo>
                  <a:pt x="548" y="100"/>
                </a:lnTo>
                <a:lnTo>
                  <a:pt x="544" y="94"/>
                </a:lnTo>
                <a:lnTo>
                  <a:pt x="542" y="90"/>
                </a:lnTo>
                <a:lnTo>
                  <a:pt x="540" y="82"/>
                </a:lnTo>
                <a:lnTo>
                  <a:pt x="540" y="76"/>
                </a:lnTo>
                <a:lnTo>
                  <a:pt x="536" y="80"/>
                </a:lnTo>
                <a:lnTo>
                  <a:pt x="534" y="82"/>
                </a:lnTo>
                <a:lnTo>
                  <a:pt x="530" y="84"/>
                </a:lnTo>
                <a:lnTo>
                  <a:pt x="520" y="52"/>
                </a:lnTo>
                <a:lnTo>
                  <a:pt x="508" y="22"/>
                </a:lnTo>
                <a:lnTo>
                  <a:pt x="504" y="30"/>
                </a:lnTo>
                <a:lnTo>
                  <a:pt x="498" y="40"/>
                </a:lnTo>
                <a:lnTo>
                  <a:pt x="490" y="48"/>
                </a:lnTo>
                <a:lnTo>
                  <a:pt x="482" y="52"/>
                </a:lnTo>
                <a:lnTo>
                  <a:pt x="472" y="50"/>
                </a:lnTo>
                <a:lnTo>
                  <a:pt x="468" y="52"/>
                </a:lnTo>
                <a:lnTo>
                  <a:pt x="464" y="54"/>
                </a:lnTo>
                <a:lnTo>
                  <a:pt x="460" y="58"/>
                </a:lnTo>
                <a:lnTo>
                  <a:pt x="456" y="48"/>
                </a:lnTo>
                <a:lnTo>
                  <a:pt x="450" y="38"/>
                </a:lnTo>
                <a:lnTo>
                  <a:pt x="448" y="30"/>
                </a:lnTo>
                <a:lnTo>
                  <a:pt x="444" y="28"/>
                </a:lnTo>
                <a:lnTo>
                  <a:pt x="440" y="28"/>
                </a:lnTo>
                <a:lnTo>
                  <a:pt x="440" y="36"/>
                </a:lnTo>
                <a:lnTo>
                  <a:pt x="438" y="40"/>
                </a:lnTo>
                <a:lnTo>
                  <a:pt x="436" y="44"/>
                </a:lnTo>
                <a:lnTo>
                  <a:pt x="432" y="46"/>
                </a:lnTo>
                <a:lnTo>
                  <a:pt x="430" y="46"/>
                </a:lnTo>
                <a:lnTo>
                  <a:pt x="424" y="44"/>
                </a:lnTo>
                <a:lnTo>
                  <a:pt x="420" y="40"/>
                </a:lnTo>
                <a:lnTo>
                  <a:pt x="416" y="34"/>
                </a:lnTo>
                <a:lnTo>
                  <a:pt x="412" y="38"/>
                </a:lnTo>
                <a:lnTo>
                  <a:pt x="408" y="40"/>
                </a:lnTo>
                <a:lnTo>
                  <a:pt x="404" y="44"/>
                </a:lnTo>
                <a:lnTo>
                  <a:pt x="386" y="22"/>
                </a:lnTo>
                <a:lnTo>
                  <a:pt x="368" y="0"/>
                </a:lnTo>
                <a:lnTo>
                  <a:pt x="370" y="10"/>
                </a:lnTo>
                <a:lnTo>
                  <a:pt x="372" y="18"/>
                </a:lnTo>
                <a:lnTo>
                  <a:pt x="372" y="28"/>
                </a:lnTo>
                <a:lnTo>
                  <a:pt x="364" y="26"/>
                </a:lnTo>
                <a:lnTo>
                  <a:pt x="360" y="22"/>
                </a:lnTo>
                <a:lnTo>
                  <a:pt x="354" y="16"/>
                </a:lnTo>
                <a:lnTo>
                  <a:pt x="352" y="10"/>
                </a:lnTo>
                <a:lnTo>
                  <a:pt x="350" y="2"/>
                </a:lnTo>
                <a:lnTo>
                  <a:pt x="350" y="6"/>
                </a:lnTo>
                <a:lnTo>
                  <a:pt x="348" y="10"/>
                </a:lnTo>
                <a:lnTo>
                  <a:pt x="348" y="14"/>
                </a:lnTo>
                <a:lnTo>
                  <a:pt x="346" y="20"/>
                </a:lnTo>
                <a:lnTo>
                  <a:pt x="344" y="24"/>
                </a:lnTo>
                <a:lnTo>
                  <a:pt x="342" y="28"/>
                </a:lnTo>
                <a:lnTo>
                  <a:pt x="340" y="32"/>
                </a:lnTo>
                <a:lnTo>
                  <a:pt x="338" y="34"/>
                </a:lnTo>
                <a:lnTo>
                  <a:pt x="334" y="34"/>
                </a:lnTo>
                <a:lnTo>
                  <a:pt x="330" y="32"/>
                </a:lnTo>
                <a:lnTo>
                  <a:pt x="326" y="28"/>
                </a:lnTo>
                <a:lnTo>
                  <a:pt x="326" y="32"/>
                </a:lnTo>
                <a:lnTo>
                  <a:pt x="328" y="38"/>
                </a:lnTo>
                <a:lnTo>
                  <a:pt x="324" y="36"/>
                </a:lnTo>
                <a:lnTo>
                  <a:pt x="320" y="34"/>
                </a:lnTo>
                <a:lnTo>
                  <a:pt x="316" y="32"/>
                </a:lnTo>
                <a:lnTo>
                  <a:pt x="314" y="36"/>
                </a:lnTo>
                <a:lnTo>
                  <a:pt x="314" y="40"/>
                </a:lnTo>
                <a:lnTo>
                  <a:pt x="312" y="44"/>
                </a:lnTo>
                <a:lnTo>
                  <a:pt x="294" y="42"/>
                </a:lnTo>
                <a:lnTo>
                  <a:pt x="278" y="32"/>
                </a:lnTo>
                <a:lnTo>
                  <a:pt x="264" y="18"/>
                </a:lnTo>
                <a:lnTo>
                  <a:pt x="250" y="4"/>
                </a:lnTo>
                <a:lnTo>
                  <a:pt x="260" y="6"/>
                </a:lnTo>
                <a:lnTo>
                  <a:pt x="266" y="14"/>
                </a:lnTo>
                <a:lnTo>
                  <a:pt x="270" y="24"/>
                </a:lnTo>
                <a:lnTo>
                  <a:pt x="274" y="34"/>
                </a:lnTo>
                <a:lnTo>
                  <a:pt x="282" y="40"/>
                </a:lnTo>
                <a:lnTo>
                  <a:pt x="256" y="12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48164" name="Rectangle 4"/>
          <p:cNvSpPr>
            <a:spLocks noGrp="1" noChangeArrowheads="1"/>
          </p:cNvSpPr>
          <p:nvPr>
            <p:ph type="ctrTitle" sz="quarter"/>
          </p:nvPr>
        </p:nvSpPr>
        <p:spPr bwMode="white">
          <a:xfrm>
            <a:off x="685800" y="2130425"/>
            <a:ext cx="7772400" cy="14700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36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48165" name="Rectangle 5"/>
          <p:cNvSpPr>
            <a:spLocks noGrp="1" noChangeArrowheads="1"/>
          </p:cNvSpPr>
          <p:nvPr>
            <p:ph type="subTitle" sz="quarter" idx="1"/>
          </p:nvPr>
        </p:nvSpPr>
        <p:spPr bwMode="white">
          <a:xfrm>
            <a:off x="1371600" y="3886200"/>
            <a:ext cx="6400800" cy="1066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>
              <a:buFont typeface="Wingdings" pitchFamily="2" charset="2"/>
              <a:buNone/>
              <a:defRPr sz="1800" b="1">
                <a:solidFill>
                  <a:schemeClr val="accent2"/>
                </a:solidFill>
              </a:defRPr>
            </a:lvl1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348166" name="Rectangle 6"/>
          <p:cNvSpPr>
            <a:spLocks noGrp="1" noChangeArrowheads="1"/>
          </p:cNvSpPr>
          <p:nvPr>
            <p:ph type="dt" sz="quarter" idx="2"/>
          </p:nvPr>
        </p:nvSpPr>
        <p:spPr>
          <a:xfrm>
            <a:off x="0" y="6381750"/>
            <a:ext cx="2133600" cy="476250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endParaRPr lang="en-US" altLang="ko-KR"/>
          </a:p>
        </p:txBody>
      </p:sp>
      <p:sp>
        <p:nvSpPr>
          <p:cNvPr id="348168" name="Rectangle 8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975475" y="6381750"/>
            <a:ext cx="2133600" cy="476250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fld id="{424938DE-CE7C-46A4-ADC6-5DE98B5706DC}" type="slidenum">
              <a:rPr lang="ko-KR" altLang="en-US"/>
              <a:pPr/>
              <a:t>‹#›</a:t>
            </a:fld>
            <a:endParaRPr lang="en-US" altLang="ko-KR"/>
          </a:p>
        </p:txBody>
      </p:sp>
      <p:pic>
        <p:nvPicPr>
          <p:cNvPr id="348172" name="Picture 12" descr="영문_좌우_백색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938" y="5589588"/>
            <a:ext cx="1584325" cy="4794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S H Lee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7523B3D-849D-4CB2-9977-D382626C3932}" type="slidenum">
              <a:rPr lang="ko-KR" altLang="en-US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S H Lee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F11FEAF-C136-4609-8494-AE0C756E0380}" type="slidenum">
              <a:rPr lang="ko-KR" altLang="en-US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F1F77E-64B7-4252-803D-C484A16355A7}" type="slidenum">
              <a:rPr lang="ko-KR" altLang="en-US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92A849-84A8-4EAB-B0FD-8223C56742BA}" type="slidenum">
              <a:rPr lang="ko-KR" altLang="en-US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36992C-25E5-4E3E-B602-6755581D9692}" type="slidenum">
              <a:rPr lang="ko-KR" altLang="en-US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D6FEDC-B936-4649-9679-177C1BBE0226}" type="slidenum">
              <a:rPr lang="ko-KR" altLang="en-US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EF742B-7B52-4EE1-85ED-F15D22D9F89E}" type="slidenum">
              <a:rPr lang="ko-KR" altLang="en-US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A889C0-7A45-41B0-96D8-A6458EEAB936}" type="slidenum">
              <a:rPr lang="ko-KR" altLang="en-US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8548CE-90FC-4678-9CF3-2D030F35F7F9}" type="slidenum">
              <a:rPr lang="ko-KR" altLang="en-US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8C4052-BDC3-4D91-ADEA-E697AA39CAE5}" type="slidenum">
              <a:rPr lang="ko-KR" altLang="en-US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S H Lee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3FF8FD6-F185-4238-A132-E732341847F7}" type="slidenum">
              <a:rPr lang="ko-KR" altLang="en-US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97AAC7-C2B4-4EE4-8AE8-49AD4E447076}" type="slidenum">
              <a:rPr lang="ko-KR" altLang="en-US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6CD645-5593-418F-AFEE-2A73F9E9E8BC}" type="slidenum">
              <a:rPr lang="ko-KR" altLang="en-US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F6404B-D32E-4941-B9F4-54AE71347719}" type="slidenum">
              <a:rPr lang="ko-KR" altLang="en-US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S H Lee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26754CF-DB6A-4903-86A3-D13776939CEE}" type="slidenum">
              <a:rPr lang="ko-KR" altLang="en-US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S H Lee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F3627F5-BE7A-45B1-BEE0-1BFAE1E2F518}" type="slidenum">
              <a:rPr lang="ko-KR" altLang="en-US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S H Lee</a:t>
            </a:r>
          </a:p>
        </p:txBody>
      </p:sp>
      <p:sp>
        <p:nvSpPr>
          <p:cNvPr id="8" name="슬라이드 번호 개체 틀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B83B156-3528-4CA6-A0AD-F870FCA5CD4C}" type="slidenum">
              <a:rPr lang="ko-KR" altLang="en-US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S H Lee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3A9EC2F-CE8B-40F8-9573-467514A2832F}" type="slidenum">
              <a:rPr lang="ko-KR" altLang="en-US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S H Lee</a:t>
            </a: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53CD820-A1BE-4839-B52D-3E2899061E62}" type="slidenum">
              <a:rPr lang="ko-KR" altLang="en-US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S H Lee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D33524F-EA85-43A7-A892-6FA4E8BF8C6A}" type="slidenum">
              <a:rPr lang="ko-KR" altLang="en-US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S H Lee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2F0D597-D3DA-4083-9353-53B9DCDE5C1B}" type="slidenum">
              <a:rPr lang="ko-KR" altLang="en-US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44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925" y="6570663"/>
            <a:ext cx="2133600" cy="24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1">
                <a:latin typeface="Arial" pitchFamily="34" charset="0"/>
              </a:defRPr>
            </a:lvl1pPr>
          </a:lstStyle>
          <a:p>
            <a:r>
              <a:rPr lang="en-US" altLang="ko-KR"/>
              <a:t>S H Lee</a:t>
            </a:r>
          </a:p>
        </p:txBody>
      </p:sp>
      <p:sp>
        <p:nvSpPr>
          <p:cNvPr id="34714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75475" y="6570663"/>
            <a:ext cx="2133600" cy="24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latin typeface="Arial" pitchFamily="34" charset="0"/>
              </a:defRPr>
            </a:lvl1pPr>
          </a:lstStyle>
          <a:p>
            <a:fld id="{7B45FEC6-4637-4245-9621-E0EB13070BDF}" type="slidenum">
              <a:rPr lang="ko-KR" altLang="en-US"/>
              <a:pPr/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timing>
    <p:tnLst>
      <p:par>
        <p:cTn id="1" dur="indefinite" restart="never" nodeType="tmRoot"/>
      </p:par>
    </p:tnLst>
  </p:timing>
  <p:hf hdr="0" ftr="0"/>
  <p:txStyles>
    <p:titleStyle>
      <a:lvl1pPr algn="r" rtl="0" fontAlgn="base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Verdana" pitchFamily="34" charset="0"/>
        </a:defRPr>
      </a:lvl2pPr>
      <a:lvl3pPr algn="r" rtl="0" fontAlgn="base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Verdana" pitchFamily="34" charset="0"/>
        </a:defRPr>
      </a:lvl3pPr>
      <a:lvl4pPr algn="r" rtl="0" fontAlgn="base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Verdana" pitchFamily="34" charset="0"/>
        </a:defRPr>
      </a:lvl4pPr>
      <a:lvl5pPr algn="r" rtl="0" fontAlgn="base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Verdana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Verdana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Verdana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Verdana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v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424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4249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1">
              <a:defRPr kumimoji="1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altLang="ko-KR"/>
          </a:p>
        </p:txBody>
      </p:sp>
      <p:sp>
        <p:nvSpPr>
          <p:cNvPr id="4249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defRPr kumimoji="1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altLang="ko-KR"/>
          </a:p>
        </p:txBody>
      </p:sp>
      <p:sp>
        <p:nvSpPr>
          <p:cNvPr id="4249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1">
              <a:defRPr kumimoji="1">
                <a:solidFill>
                  <a:schemeClr val="tx1"/>
                </a:solidFill>
                <a:latin typeface="+mn-lt"/>
              </a:defRPr>
            </a:lvl1pPr>
          </a:lstStyle>
          <a:p>
            <a:fld id="{2A36FE08-24EC-4DFA-B5FB-DDE5FC177231}" type="slidenum">
              <a:rPr lang="ko-KR" altLang="en-US"/>
              <a:pPr/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</p:sldLayoutIdLst>
  <p:hf hdr="0" ftr="0" dt="0"/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8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86.bin"/><Relationship Id="rId5" Type="http://schemas.openxmlformats.org/officeDocument/2006/relationships/oleObject" Target="../embeddings/oleObject85.bin"/><Relationship Id="rId4" Type="http://schemas.openxmlformats.org/officeDocument/2006/relationships/oleObject" Target="../embeddings/oleObject84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2.bin"/><Relationship Id="rId13" Type="http://schemas.openxmlformats.org/officeDocument/2006/relationships/oleObject" Target="../embeddings/oleObject97.bin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91.bin"/><Relationship Id="rId12" Type="http://schemas.openxmlformats.org/officeDocument/2006/relationships/oleObject" Target="../embeddings/oleObject9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90.bin"/><Relationship Id="rId11" Type="http://schemas.openxmlformats.org/officeDocument/2006/relationships/oleObject" Target="../embeddings/oleObject95.bin"/><Relationship Id="rId5" Type="http://schemas.openxmlformats.org/officeDocument/2006/relationships/oleObject" Target="../embeddings/oleObject89.bin"/><Relationship Id="rId10" Type="http://schemas.openxmlformats.org/officeDocument/2006/relationships/oleObject" Target="../embeddings/oleObject94.bin"/><Relationship Id="rId4" Type="http://schemas.openxmlformats.org/officeDocument/2006/relationships/oleObject" Target="../embeddings/oleObject88.bin"/><Relationship Id="rId9" Type="http://schemas.openxmlformats.org/officeDocument/2006/relationships/oleObject" Target="../embeddings/oleObject93.bin"/><Relationship Id="rId14" Type="http://schemas.openxmlformats.org/officeDocument/2006/relationships/oleObject" Target="../embeddings/oleObject98.bin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3.bin"/><Relationship Id="rId3" Type="http://schemas.openxmlformats.org/officeDocument/2006/relationships/notesSlide" Target="../notesSlides/notesSlide11.xml"/><Relationship Id="rId7" Type="http://schemas.openxmlformats.org/officeDocument/2006/relationships/oleObject" Target="../embeddings/oleObject10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01.bin"/><Relationship Id="rId5" Type="http://schemas.openxmlformats.org/officeDocument/2006/relationships/oleObject" Target="../embeddings/oleObject100.bin"/><Relationship Id="rId4" Type="http://schemas.openxmlformats.org/officeDocument/2006/relationships/oleObject" Target="../embeddings/oleObject99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06.bin"/><Relationship Id="rId5" Type="http://schemas.openxmlformats.org/officeDocument/2006/relationships/oleObject" Target="../embeddings/oleObject105.bin"/><Relationship Id="rId4" Type="http://schemas.openxmlformats.org/officeDocument/2006/relationships/oleObject" Target="../embeddings/oleObject104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8.bin"/><Relationship Id="rId7" Type="http://schemas.openxmlformats.org/officeDocument/2006/relationships/oleObject" Target="../embeddings/oleObject1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110.bin"/><Relationship Id="rId5" Type="http://schemas.openxmlformats.org/officeDocument/2006/relationships/oleObject" Target="../embeddings/oleObject109.bin"/><Relationship Id="rId4" Type="http://schemas.openxmlformats.org/officeDocument/2006/relationships/image" Target="../media/image9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7.bin"/><Relationship Id="rId3" Type="http://schemas.openxmlformats.org/officeDocument/2006/relationships/oleObject" Target="../embeddings/oleObject112.bin"/><Relationship Id="rId7" Type="http://schemas.openxmlformats.org/officeDocument/2006/relationships/oleObject" Target="../embeddings/oleObject1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115.bin"/><Relationship Id="rId5" Type="http://schemas.openxmlformats.org/officeDocument/2006/relationships/oleObject" Target="../embeddings/oleObject114.bin"/><Relationship Id="rId4" Type="http://schemas.openxmlformats.org/officeDocument/2006/relationships/oleObject" Target="../embeddings/oleObject113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4.bin"/><Relationship Id="rId12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2.bin"/><Relationship Id="rId10" Type="http://schemas.openxmlformats.org/officeDocument/2006/relationships/oleObject" Target="../embeddings/oleObject7.bin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6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13" Type="http://schemas.openxmlformats.org/officeDocument/2006/relationships/oleObject" Target="../embeddings/oleObject19.bin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13.bin"/><Relationship Id="rId12" Type="http://schemas.openxmlformats.org/officeDocument/2006/relationships/oleObject" Target="../embeddings/oleObject1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12.bin"/><Relationship Id="rId11" Type="http://schemas.openxmlformats.org/officeDocument/2006/relationships/oleObject" Target="../embeddings/oleObject17.bin"/><Relationship Id="rId5" Type="http://schemas.openxmlformats.org/officeDocument/2006/relationships/oleObject" Target="../embeddings/oleObject11.bin"/><Relationship Id="rId15" Type="http://schemas.openxmlformats.org/officeDocument/2006/relationships/oleObject" Target="../embeddings/oleObject21.bin"/><Relationship Id="rId10" Type="http://schemas.openxmlformats.org/officeDocument/2006/relationships/oleObject" Target="../embeddings/oleObject16.bin"/><Relationship Id="rId4" Type="http://schemas.openxmlformats.org/officeDocument/2006/relationships/oleObject" Target="../embeddings/oleObject10.bin"/><Relationship Id="rId9" Type="http://schemas.openxmlformats.org/officeDocument/2006/relationships/oleObject" Target="../embeddings/oleObject15.bin"/><Relationship Id="rId14" Type="http://schemas.openxmlformats.org/officeDocument/2006/relationships/oleObject" Target="../embeddings/oleObject20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13" Type="http://schemas.openxmlformats.org/officeDocument/2006/relationships/oleObject" Target="../embeddings/oleObject31.bin"/><Relationship Id="rId18" Type="http://schemas.openxmlformats.org/officeDocument/2006/relationships/oleObject" Target="../embeddings/oleObject36.bin"/><Relationship Id="rId3" Type="http://schemas.openxmlformats.org/officeDocument/2006/relationships/notesSlide" Target="../notesSlides/notesSlide3.xml"/><Relationship Id="rId21" Type="http://schemas.openxmlformats.org/officeDocument/2006/relationships/oleObject" Target="../embeddings/oleObject39.bin"/><Relationship Id="rId7" Type="http://schemas.openxmlformats.org/officeDocument/2006/relationships/oleObject" Target="../embeddings/oleObject25.bin"/><Relationship Id="rId12" Type="http://schemas.openxmlformats.org/officeDocument/2006/relationships/oleObject" Target="../embeddings/oleObject30.bin"/><Relationship Id="rId17" Type="http://schemas.openxmlformats.org/officeDocument/2006/relationships/oleObject" Target="../embeddings/oleObject35.bin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34.bin"/><Relationship Id="rId20" Type="http://schemas.openxmlformats.org/officeDocument/2006/relationships/oleObject" Target="../embeddings/oleObject38.bin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24.bin"/><Relationship Id="rId11" Type="http://schemas.openxmlformats.org/officeDocument/2006/relationships/oleObject" Target="../embeddings/oleObject29.bin"/><Relationship Id="rId5" Type="http://schemas.openxmlformats.org/officeDocument/2006/relationships/oleObject" Target="../embeddings/oleObject23.bin"/><Relationship Id="rId15" Type="http://schemas.openxmlformats.org/officeDocument/2006/relationships/oleObject" Target="../embeddings/oleObject33.bin"/><Relationship Id="rId10" Type="http://schemas.openxmlformats.org/officeDocument/2006/relationships/oleObject" Target="../embeddings/oleObject28.bin"/><Relationship Id="rId19" Type="http://schemas.openxmlformats.org/officeDocument/2006/relationships/oleObject" Target="../embeddings/oleObject37.bin"/><Relationship Id="rId4" Type="http://schemas.openxmlformats.org/officeDocument/2006/relationships/oleObject" Target="../embeddings/oleObject22.bin"/><Relationship Id="rId9" Type="http://schemas.openxmlformats.org/officeDocument/2006/relationships/oleObject" Target="../embeddings/oleObject27.bin"/><Relationship Id="rId14" Type="http://schemas.openxmlformats.org/officeDocument/2006/relationships/oleObject" Target="../embeddings/oleObject32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4.bin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4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2.bin"/><Relationship Id="rId5" Type="http://schemas.openxmlformats.org/officeDocument/2006/relationships/oleObject" Target="../embeddings/oleObject41.bin"/><Relationship Id="rId10" Type="http://schemas.openxmlformats.org/officeDocument/2006/relationships/oleObject" Target="../embeddings/oleObject46.bin"/><Relationship Id="rId4" Type="http://schemas.openxmlformats.org/officeDocument/2006/relationships/oleObject" Target="../embeddings/oleObject40.bin"/><Relationship Id="rId9" Type="http://schemas.openxmlformats.org/officeDocument/2006/relationships/oleObject" Target="../embeddings/oleObject45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1.bin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5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49.bin"/><Relationship Id="rId11" Type="http://schemas.openxmlformats.org/officeDocument/2006/relationships/oleObject" Target="../embeddings/oleObject54.bin"/><Relationship Id="rId5" Type="http://schemas.openxmlformats.org/officeDocument/2006/relationships/oleObject" Target="../embeddings/oleObject48.bin"/><Relationship Id="rId10" Type="http://schemas.openxmlformats.org/officeDocument/2006/relationships/oleObject" Target="../embeddings/oleObject53.bin"/><Relationship Id="rId4" Type="http://schemas.openxmlformats.org/officeDocument/2006/relationships/oleObject" Target="../embeddings/oleObject47.bin"/><Relationship Id="rId9" Type="http://schemas.openxmlformats.org/officeDocument/2006/relationships/oleObject" Target="../embeddings/oleObject52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9.bin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58.bin"/><Relationship Id="rId12" Type="http://schemas.openxmlformats.org/officeDocument/2006/relationships/oleObject" Target="../embeddings/oleObject6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57.bin"/><Relationship Id="rId11" Type="http://schemas.openxmlformats.org/officeDocument/2006/relationships/oleObject" Target="../embeddings/oleObject62.bin"/><Relationship Id="rId5" Type="http://schemas.openxmlformats.org/officeDocument/2006/relationships/oleObject" Target="../embeddings/oleObject56.bin"/><Relationship Id="rId10" Type="http://schemas.openxmlformats.org/officeDocument/2006/relationships/oleObject" Target="../embeddings/oleObject61.bin"/><Relationship Id="rId4" Type="http://schemas.openxmlformats.org/officeDocument/2006/relationships/oleObject" Target="../embeddings/oleObject55.bin"/><Relationship Id="rId9" Type="http://schemas.openxmlformats.org/officeDocument/2006/relationships/oleObject" Target="../embeddings/oleObject60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wmf"/><Relationship Id="rId13" Type="http://schemas.openxmlformats.org/officeDocument/2006/relationships/oleObject" Target="../embeddings/oleObject71.bin"/><Relationship Id="rId18" Type="http://schemas.openxmlformats.org/officeDocument/2006/relationships/oleObject" Target="../embeddings/oleObject76.bin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60.wmf"/><Relationship Id="rId12" Type="http://schemas.openxmlformats.org/officeDocument/2006/relationships/oleObject" Target="../embeddings/oleObject70.bin"/><Relationship Id="rId17" Type="http://schemas.openxmlformats.org/officeDocument/2006/relationships/oleObject" Target="../embeddings/oleObject75.bin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74.bin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66.bin"/><Relationship Id="rId11" Type="http://schemas.openxmlformats.org/officeDocument/2006/relationships/oleObject" Target="../embeddings/oleObject69.bin"/><Relationship Id="rId5" Type="http://schemas.openxmlformats.org/officeDocument/2006/relationships/oleObject" Target="../embeddings/oleObject65.bin"/><Relationship Id="rId15" Type="http://schemas.openxmlformats.org/officeDocument/2006/relationships/oleObject" Target="../embeddings/oleObject73.bin"/><Relationship Id="rId10" Type="http://schemas.openxmlformats.org/officeDocument/2006/relationships/oleObject" Target="../embeddings/oleObject68.bin"/><Relationship Id="rId19" Type="http://schemas.openxmlformats.org/officeDocument/2006/relationships/oleObject" Target="../embeddings/oleObject77.bin"/><Relationship Id="rId4" Type="http://schemas.openxmlformats.org/officeDocument/2006/relationships/oleObject" Target="../embeddings/oleObject64.bin"/><Relationship Id="rId9" Type="http://schemas.openxmlformats.org/officeDocument/2006/relationships/oleObject" Target="../embeddings/oleObject67.bin"/><Relationship Id="rId14" Type="http://schemas.openxmlformats.org/officeDocument/2006/relationships/oleObject" Target="../embeddings/oleObject72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1.bin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6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80.bin"/><Relationship Id="rId5" Type="http://schemas.openxmlformats.org/officeDocument/2006/relationships/oleObject" Target="../embeddings/oleObject79.bin"/><Relationship Id="rId10" Type="http://schemas.openxmlformats.org/officeDocument/2006/relationships/oleObject" Target="../embeddings/oleObject83.bin"/><Relationship Id="rId4" Type="http://schemas.openxmlformats.org/officeDocument/2006/relationships/oleObject" Target="../embeddings/oleObject78.bin"/><Relationship Id="rId9" Type="http://schemas.openxmlformats.org/officeDocument/2006/relationships/oleObject" Target="../embeddings/oleObject8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/>
          <a:p>
            <a:fld id="{88B544C7-B49B-4432-9CFF-B11A3A1781C3}" type="slidenum">
              <a:rPr lang="ko-KR" altLang="en-US"/>
              <a:pPr/>
              <a:t>1</a:t>
            </a:fld>
            <a:endParaRPr lang="en-US" altLang="ko-KR"/>
          </a:p>
        </p:txBody>
      </p:sp>
      <p:sp>
        <p:nvSpPr>
          <p:cNvPr id="88068" name="Rectangle 4"/>
          <p:cNvSpPr>
            <a:spLocks noChangeArrowheads="1"/>
          </p:cNvSpPr>
          <p:nvPr/>
        </p:nvSpPr>
        <p:spPr bwMode="auto">
          <a:xfrm>
            <a:off x="971550" y="1052513"/>
            <a:ext cx="7129463" cy="129698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tIns="118800" bIns="118800" anchor="ctr" anchorCtr="1"/>
          <a:lstStyle/>
          <a:p>
            <a:pPr algn="ctr"/>
            <a:r>
              <a:rPr lang="en-US" altLang="ko-KR" sz="2800" b="1" i="1">
                <a:solidFill>
                  <a:schemeClr val="bg1"/>
                </a:solidFill>
                <a:latin typeface="Verdana" pitchFamily="34" charset="0"/>
              </a:rPr>
              <a:t>Twist 4 Matrix elements</a:t>
            </a:r>
            <a:endParaRPr lang="en-US" altLang="ko-KR" sz="2800" b="1" i="1" baseline="-250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88069" name="Rectangle 5"/>
          <p:cNvSpPr>
            <a:spLocks noChangeArrowheads="1"/>
          </p:cNvSpPr>
          <p:nvPr/>
        </p:nvSpPr>
        <p:spPr bwMode="auto">
          <a:xfrm>
            <a:off x="1403350" y="2852738"/>
            <a:ext cx="6316663" cy="2087562"/>
          </a:xfrm>
          <a:prstGeom prst="rect">
            <a:avLst/>
          </a:prstGeom>
          <a:solidFill>
            <a:schemeClr val="tx2">
              <a:alpha val="28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3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</a:pPr>
            <a:r>
              <a:rPr lang="en-US" altLang="ko-KR" sz="2000" b="1" dirty="0">
                <a:solidFill>
                  <a:schemeClr val="bg1"/>
                </a:solidFill>
                <a:latin typeface="Verdana" pitchFamily="34" charset="0"/>
              </a:rPr>
              <a:t>Su Houng Lee</a:t>
            </a:r>
          </a:p>
          <a:p>
            <a:pPr>
              <a:lnSpc>
                <a:spcPct val="13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</a:pPr>
            <a:r>
              <a:rPr lang="en-US" altLang="ko-KR" dirty="0">
                <a:solidFill>
                  <a:schemeClr val="bg1"/>
                </a:solidFill>
                <a:latin typeface="Verdana" pitchFamily="34" charset="0"/>
              </a:rPr>
              <a:t>                             </a:t>
            </a:r>
          </a:p>
          <a:p>
            <a:pPr>
              <a:lnSpc>
                <a:spcPct val="13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</a:pPr>
            <a:r>
              <a:rPr lang="en-US" altLang="ko-KR" sz="1600" dirty="0">
                <a:solidFill>
                  <a:schemeClr val="bg1"/>
                </a:solidFill>
                <a:latin typeface="Verdana" pitchFamily="34" charset="0"/>
              </a:rPr>
              <a:t>1. S. Choi et al, PLB 312 (1993) 351</a:t>
            </a:r>
          </a:p>
          <a:p>
            <a:pPr>
              <a:lnSpc>
                <a:spcPct val="13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</a:pPr>
            <a:r>
              <a:rPr lang="en-US" altLang="ko-KR" sz="1600" dirty="0">
                <a:solidFill>
                  <a:schemeClr val="bg1"/>
                </a:solidFill>
                <a:latin typeface="Verdana" pitchFamily="34" charset="0"/>
              </a:rPr>
              <a:t>2. Su Houng Lee, PRD 49 (1994) 2242 </a:t>
            </a:r>
            <a:endParaRPr lang="en-US" altLang="ko-KR" sz="1600" dirty="0" smtClean="0">
              <a:solidFill>
                <a:schemeClr val="bg1"/>
              </a:solidFill>
              <a:latin typeface="Verdana" pitchFamily="34" charset="0"/>
            </a:endParaRPr>
          </a:p>
          <a:p>
            <a:pPr>
              <a:lnSpc>
                <a:spcPct val="13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None/>
            </a:pPr>
            <a:r>
              <a:rPr lang="en-US" altLang="ko-KR" sz="1600" dirty="0" smtClean="0">
                <a:solidFill>
                  <a:schemeClr val="bg1"/>
                </a:solidFill>
                <a:latin typeface="Verdana" pitchFamily="34" charset="0"/>
              </a:rPr>
              <a:t>3. Su Houng Lee, PRC 57 (1998) 927</a:t>
            </a:r>
            <a:endParaRPr lang="en-US" altLang="ko-KR" sz="1600" dirty="0">
              <a:solidFill>
                <a:schemeClr val="bg1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S H Lee</a:t>
            </a:r>
          </a:p>
        </p:txBody>
      </p:sp>
      <p:sp>
        <p:nvSpPr>
          <p:cNvPr id="25" name="슬라이드 번호 개체 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B9CA9D-2F7E-4BBE-BF8B-78A49C032F4E}" type="slidenum">
              <a:rPr lang="ko-KR" altLang="en-US"/>
              <a:pPr/>
              <a:t>10</a:t>
            </a:fld>
            <a:endParaRPr lang="en-US" altLang="ko-KR"/>
          </a:p>
        </p:txBody>
      </p:sp>
      <p:sp>
        <p:nvSpPr>
          <p:cNvPr id="698370" name="Line 2"/>
          <p:cNvSpPr>
            <a:spLocks noChangeShapeType="1"/>
          </p:cNvSpPr>
          <p:nvPr/>
        </p:nvSpPr>
        <p:spPr bwMode="auto">
          <a:xfrm flipV="1">
            <a:off x="2484438" y="5734050"/>
            <a:ext cx="0" cy="43180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698373" name="Text Box 5"/>
          <p:cNvSpPr txBox="1">
            <a:spLocks noChangeArrowheads="1"/>
          </p:cNvSpPr>
          <p:nvPr/>
        </p:nvSpPr>
        <p:spPr bwMode="auto">
          <a:xfrm>
            <a:off x="179388" y="333375"/>
            <a:ext cx="2736850" cy="296863"/>
          </a:xfrm>
          <a:prstGeom prst="rect">
            <a:avLst/>
          </a:prstGeom>
          <a:noFill/>
          <a:ln w="9525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latinLnBrk="1">
              <a:lnSpc>
                <a:spcPct val="8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kumimoji="1" lang="en-US" altLang="ko-KR" sz="1600">
                <a:latin typeface="Verdana" pitchFamily="34" charset="0"/>
              </a:rPr>
              <a:t> Calculations- cont</a:t>
            </a:r>
            <a:endParaRPr kumimoji="1" lang="ko-KR" altLang="en-US" sz="160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698375" name="Object 7"/>
          <p:cNvGraphicFramePr>
            <a:graphicFrameLocks noChangeAspect="1"/>
          </p:cNvGraphicFramePr>
          <p:nvPr/>
        </p:nvGraphicFramePr>
        <p:xfrm>
          <a:off x="4765701" y="909638"/>
          <a:ext cx="3449637" cy="1166812"/>
        </p:xfrm>
        <a:graphic>
          <a:graphicData uri="http://schemas.openxmlformats.org/presentationml/2006/ole">
            <p:oleObj spid="_x0000_s698375" name="수식" r:id="rId4" imgW="2323800" imgH="787320" progId="Equation.3">
              <p:embed/>
            </p:oleObj>
          </a:graphicData>
        </a:graphic>
      </p:graphicFrame>
      <p:graphicFrame>
        <p:nvGraphicFramePr>
          <p:cNvPr id="698377" name="Object 9"/>
          <p:cNvGraphicFramePr>
            <a:graphicFrameLocks noChangeAspect="1"/>
          </p:cNvGraphicFramePr>
          <p:nvPr/>
        </p:nvGraphicFramePr>
        <p:xfrm>
          <a:off x="1692275" y="4419600"/>
          <a:ext cx="1111250" cy="376238"/>
        </p:xfrm>
        <a:graphic>
          <a:graphicData uri="http://schemas.openxmlformats.org/presentationml/2006/ole">
            <p:oleObj spid="_x0000_s698377" name="Equation" r:id="rId5" imgW="749160" imgH="253800" progId="Equation.3">
              <p:embed/>
            </p:oleObj>
          </a:graphicData>
        </a:graphic>
      </p:graphicFrame>
      <p:sp>
        <p:nvSpPr>
          <p:cNvPr id="698378" name="Text Box 10"/>
          <p:cNvSpPr txBox="1">
            <a:spLocks noChangeArrowheads="1"/>
          </p:cNvSpPr>
          <p:nvPr/>
        </p:nvSpPr>
        <p:spPr bwMode="auto">
          <a:xfrm>
            <a:off x="755650" y="3987800"/>
            <a:ext cx="41036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altLang="ko-KR">
                <a:latin typeface="Arial" pitchFamily="34" charset="0"/>
              </a:rPr>
              <a:t> calculations involve spin and spatial parts</a:t>
            </a:r>
          </a:p>
        </p:txBody>
      </p:sp>
      <p:graphicFrame>
        <p:nvGraphicFramePr>
          <p:cNvPr id="698382" name="Object 14"/>
          <p:cNvGraphicFramePr>
            <a:graphicFrameLocks noChangeAspect="1"/>
          </p:cNvGraphicFramePr>
          <p:nvPr/>
        </p:nvGraphicFramePr>
        <p:xfrm>
          <a:off x="430213" y="1054100"/>
          <a:ext cx="3751262" cy="657225"/>
        </p:xfrm>
        <a:graphic>
          <a:graphicData uri="http://schemas.openxmlformats.org/presentationml/2006/ole">
            <p:oleObj spid="_x0000_s698382" name="수식" r:id="rId6" imgW="2527200" imgH="444240" progId="Equation.3">
              <p:embed/>
            </p:oleObj>
          </a:graphicData>
        </a:graphic>
      </p:graphicFrame>
      <p:graphicFrame>
        <p:nvGraphicFramePr>
          <p:cNvPr id="698383" name="Object 15"/>
          <p:cNvGraphicFramePr>
            <a:graphicFrameLocks noChangeAspect="1"/>
          </p:cNvGraphicFramePr>
          <p:nvPr/>
        </p:nvGraphicFramePr>
        <p:xfrm>
          <a:off x="3702050" y="4346575"/>
          <a:ext cx="3822700" cy="450850"/>
        </p:xfrm>
        <a:graphic>
          <a:graphicData uri="http://schemas.openxmlformats.org/presentationml/2006/ole">
            <p:oleObj spid="_x0000_s698383" name="Equation" r:id="rId7" imgW="2577960" imgH="304560" progId="Equation.3">
              <p:embed/>
            </p:oleObj>
          </a:graphicData>
        </a:graphic>
      </p:graphicFrame>
      <p:sp>
        <p:nvSpPr>
          <p:cNvPr id="698384" name="Line 16"/>
          <p:cNvSpPr>
            <a:spLocks noChangeShapeType="1"/>
          </p:cNvSpPr>
          <p:nvPr/>
        </p:nvSpPr>
        <p:spPr bwMode="auto">
          <a:xfrm>
            <a:off x="971550" y="3079750"/>
            <a:ext cx="2232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698385" name="Line 17"/>
          <p:cNvSpPr>
            <a:spLocks noChangeShapeType="1"/>
          </p:cNvSpPr>
          <p:nvPr/>
        </p:nvSpPr>
        <p:spPr bwMode="auto">
          <a:xfrm>
            <a:off x="971550" y="3295650"/>
            <a:ext cx="2232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698386" name="Line 18"/>
          <p:cNvSpPr>
            <a:spLocks noChangeShapeType="1"/>
          </p:cNvSpPr>
          <p:nvPr/>
        </p:nvSpPr>
        <p:spPr bwMode="auto">
          <a:xfrm>
            <a:off x="971550" y="3511550"/>
            <a:ext cx="2232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698389" name="AutoShape 21"/>
          <p:cNvSpPr>
            <a:spLocks noChangeArrowheads="1"/>
          </p:cNvSpPr>
          <p:nvPr/>
        </p:nvSpPr>
        <p:spPr bwMode="auto">
          <a:xfrm>
            <a:off x="1619250" y="3008313"/>
            <a:ext cx="144463" cy="142875"/>
          </a:xfrm>
          <a:prstGeom prst="flowChartSummingJunction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698390" name="AutoShape 22"/>
          <p:cNvSpPr>
            <a:spLocks noChangeArrowheads="1"/>
          </p:cNvSpPr>
          <p:nvPr/>
        </p:nvSpPr>
        <p:spPr bwMode="auto">
          <a:xfrm>
            <a:off x="2339975" y="3224213"/>
            <a:ext cx="144463" cy="142875"/>
          </a:xfrm>
          <a:prstGeom prst="flowChartSummingJunction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698391" name="Line 23"/>
          <p:cNvSpPr>
            <a:spLocks noChangeShapeType="1"/>
          </p:cNvSpPr>
          <p:nvPr/>
        </p:nvSpPr>
        <p:spPr bwMode="auto">
          <a:xfrm flipV="1">
            <a:off x="1698625" y="2349500"/>
            <a:ext cx="358775" cy="649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698392" name="Line 24"/>
          <p:cNvSpPr>
            <a:spLocks noChangeShapeType="1"/>
          </p:cNvSpPr>
          <p:nvPr/>
        </p:nvSpPr>
        <p:spPr bwMode="auto">
          <a:xfrm>
            <a:off x="2051050" y="2359025"/>
            <a:ext cx="360363" cy="865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698393" name="Line 25"/>
          <p:cNvSpPr>
            <a:spLocks noChangeShapeType="1"/>
          </p:cNvSpPr>
          <p:nvPr/>
        </p:nvSpPr>
        <p:spPr bwMode="auto">
          <a:xfrm>
            <a:off x="4211638" y="3079750"/>
            <a:ext cx="2232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698394" name="Line 26"/>
          <p:cNvSpPr>
            <a:spLocks noChangeShapeType="1"/>
          </p:cNvSpPr>
          <p:nvPr/>
        </p:nvSpPr>
        <p:spPr bwMode="auto">
          <a:xfrm>
            <a:off x="4211638" y="3295650"/>
            <a:ext cx="2232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698395" name="Line 27"/>
          <p:cNvSpPr>
            <a:spLocks noChangeShapeType="1"/>
          </p:cNvSpPr>
          <p:nvPr/>
        </p:nvSpPr>
        <p:spPr bwMode="auto">
          <a:xfrm>
            <a:off x="4211638" y="3511550"/>
            <a:ext cx="2232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698396" name="AutoShape 28"/>
          <p:cNvSpPr>
            <a:spLocks noChangeArrowheads="1"/>
          </p:cNvSpPr>
          <p:nvPr/>
        </p:nvSpPr>
        <p:spPr bwMode="auto">
          <a:xfrm>
            <a:off x="4859338" y="3008313"/>
            <a:ext cx="144462" cy="142875"/>
          </a:xfrm>
          <a:prstGeom prst="flowChartSummingJunction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698397" name="AutoShape 29"/>
          <p:cNvSpPr>
            <a:spLocks noChangeArrowheads="1"/>
          </p:cNvSpPr>
          <p:nvPr/>
        </p:nvSpPr>
        <p:spPr bwMode="auto">
          <a:xfrm>
            <a:off x="5541963" y="2792413"/>
            <a:ext cx="144462" cy="142875"/>
          </a:xfrm>
          <a:prstGeom prst="flowChartSummingJunction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698398" name="Line 30"/>
          <p:cNvSpPr>
            <a:spLocks noChangeShapeType="1"/>
          </p:cNvSpPr>
          <p:nvPr/>
        </p:nvSpPr>
        <p:spPr bwMode="auto">
          <a:xfrm flipV="1">
            <a:off x="4938713" y="2349500"/>
            <a:ext cx="358775" cy="649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698399" name="Line 31"/>
          <p:cNvSpPr>
            <a:spLocks noChangeShapeType="1"/>
          </p:cNvSpPr>
          <p:nvPr/>
        </p:nvSpPr>
        <p:spPr bwMode="auto">
          <a:xfrm>
            <a:off x="5291138" y="2359025"/>
            <a:ext cx="288925" cy="433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698400" name="Freeform 32"/>
          <p:cNvSpPr>
            <a:spLocks/>
          </p:cNvSpPr>
          <p:nvPr/>
        </p:nvSpPr>
        <p:spPr bwMode="auto">
          <a:xfrm rot="10800000" flipH="1">
            <a:off x="5581650" y="2928938"/>
            <a:ext cx="68263" cy="371475"/>
          </a:xfrm>
          <a:custGeom>
            <a:avLst/>
            <a:gdLst/>
            <a:ahLst/>
            <a:cxnLst>
              <a:cxn ang="0">
                <a:pos x="46" y="499"/>
              </a:cxn>
              <a:cxn ang="0">
                <a:pos x="136" y="408"/>
              </a:cxn>
              <a:cxn ang="0">
                <a:pos x="136" y="499"/>
              </a:cxn>
              <a:cxn ang="0">
                <a:pos x="0" y="362"/>
              </a:cxn>
              <a:cxn ang="0">
                <a:pos x="136" y="272"/>
              </a:cxn>
              <a:cxn ang="0">
                <a:pos x="136" y="362"/>
              </a:cxn>
              <a:cxn ang="0">
                <a:pos x="0" y="226"/>
              </a:cxn>
              <a:cxn ang="0">
                <a:pos x="136" y="136"/>
              </a:cxn>
              <a:cxn ang="0">
                <a:pos x="136" y="226"/>
              </a:cxn>
              <a:cxn ang="0">
                <a:pos x="0" y="90"/>
              </a:cxn>
              <a:cxn ang="0">
                <a:pos x="136" y="0"/>
              </a:cxn>
              <a:cxn ang="0">
                <a:pos x="136" y="90"/>
              </a:cxn>
              <a:cxn ang="0">
                <a:pos x="46" y="0"/>
              </a:cxn>
            </a:cxnLst>
            <a:rect l="0" t="0" r="r" b="b"/>
            <a:pathLst>
              <a:path w="159" h="507">
                <a:moveTo>
                  <a:pt x="46" y="499"/>
                </a:moveTo>
                <a:cubicBezTo>
                  <a:pt x="83" y="453"/>
                  <a:pt x="121" y="408"/>
                  <a:pt x="136" y="408"/>
                </a:cubicBezTo>
                <a:cubicBezTo>
                  <a:pt x="151" y="408"/>
                  <a:pt x="159" y="507"/>
                  <a:pt x="136" y="499"/>
                </a:cubicBezTo>
                <a:cubicBezTo>
                  <a:pt x="113" y="491"/>
                  <a:pt x="0" y="400"/>
                  <a:pt x="0" y="362"/>
                </a:cubicBezTo>
                <a:cubicBezTo>
                  <a:pt x="0" y="324"/>
                  <a:pt x="113" y="272"/>
                  <a:pt x="136" y="272"/>
                </a:cubicBezTo>
                <a:cubicBezTo>
                  <a:pt x="159" y="272"/>
                  <a:pt x="159" y="370"/>
                  <a:pt x="136" y="362"/>
                </a:cubicBezTo>
                <a:cubicBezTo>
                  <a:pt x="113" y="354"/>
                  <a:pt x="0" y="264"/>
                  <a:pt x="0" y="226"/>
                </a:cubicBezTo>
                <a:cubicBezTo>
                  <a:pt x="0" y="188"/>
                  <a:pt x="113" y="136"/>
                  <a:pt x="136" y="136"/>
                </a:cubicBezTo>
                <a:cubicBezTo>
                  <a:pt x="159" y="136"/>
                  <a:pt x="159" y="234"/>
                  <a:pt x="136" y="226"/>
                </a:cubicBezTo>
                <a:cubicBezTo>
                  <a:pt x="113" y="218"/>
                  <a:pt x="0" y="128"/>
                  <a:pt x="0" y="90"/>
                </a:cubicBezTo>
                <a:cubicBezTo>
                  <a:pt x="0" y="52"/>
                  <a:pt x="113" y="0"/>
                  <a:pt x="136" y="0"/>
                </a:cubicBezTo>
                <a:cubicBezTo>
                  <a:pt x="159" y="0"/>
                  <a:pt x="151" y="90"/>
                  <a:pt x="136" y="90"/>
                </a:cubicBezTo>
                <a:cubicBezTo>
                  <a:pt x="121" y="90"/>
                  <a:pt x="61" y="15"/>
                  <a:pt x="46" y="0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S H Lee</a:t>
            </a:r>
          </a:p>
        </p:txBody>
      </p:sp>
      <p:sp>
        <p:nvSpPr>
          <p:cNvPr id="12" name="슬라이드 번호 개체 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8BEB89F-5267-45F9-92C2-BE2317124BFA}" type="slidenum">
              <a:rPr lang="ko-KR" altLang="en-US"/>
              <a:pPr/>
              <a:t>11</a:t>
            </a:fld>
            <a:endParaRPr lang="en-US" altLang="ko-KR"/>
          </a:p>
        </p:txBody>
      </p:sp>
      <p:sp>
        <p:nvSpPr>
          <p:cNvPr id="700418" name="Line 2"/>
          <p:cNvSpPr>
            <a:spLocks noChangeShapeType="1"/>
          </p:cNvSpPr>
          <p:nvPr/>
        </p:nvSpPr>
        <p:spPr bwMode="auto">
          <a:xfrm flipV="1">
            <a:off x="2484438" y="5995995"/>
            <a:ext cx="0" cy="43180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ko-KR" altLang="en-US"/>
          </a:p>
        </p:txBody>
      </p:sp>
      <p:graphicFrame>
        <p:nvGraphicFramePr>
          <p:cNvPr id="700419" name="Object 3"/>
          <p:cNvGraphicFramePr>
            <a:graphicFrameLocks noChangeAspect="1"/>
          </p:cNvGraphicFramePr>
          <p:nvPr/>
        </p:nvGraphicFramePr>
        <p:xfrm>
          <a:off x="0" y="0"/>
          <a:ext cx="9144000" cy="620713"/>
        </p:xfrm>
        <a:graphic>
          <a:graphicData uri="http://schemas.openxmlformats.org/presentationml/2006/ole">
            <p:oleObj spid="_x0000_s700419" name="Image" r:id="rId4" imgW="8857143" imgH="2409524" progId="">
              <p:embed/>
            </p:oleObj>
          </a:graphicData>
        </a:graphic>
      </p:graphicFrame>
      <p:sp>
        <p:nvSpPr>
          <p:cNvPr id="700420" name="Text Box 4"/>
          <p:cNvSpPr txBox="1">
            <a:spLocks noChangeArrowheads="1"/>
          </p:cNvSpPr>
          <p:nvPr/>
        </p:nvSpPr>
        <p:spPr bwMode="auto">
          <a:xfrm>
            <a:off x="323850" y="115888"/>
            <a:ext cx="7848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en-US" altLang="ko-KR" sz="2000" b="1" i="1">
                <a:solidFill>
                  <a:schemeClr val="bg1"/>
                </a:solidFill>
                <a:latin typeface="Verdana" pitchFamily="34" charset="0"/>
              </a:rPr>
              <a:t>MIT Bag model vs experimental constraint</a:t>
            </a:r>
            <a:endParaRPr lang="ko-KR" altLang="en-US" sz="1600" b="1" baseline="-250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700421" name="Text Box 5"/>
          <p:cNvSpPr txBox="1">
            <a:spLocks noChangeArrowheads="1"/>
          </p:cNvSpPr>
          <p:nvPr/>
        </p:nvSpPr>
        <p:spPr bwMode="auto">
          <a:xfrm>
            <a:off x="179388" y="765175"/>
            <a:ext cx="3600450" cy="296863"/>
          </a:xfrm>
          <a:prstGeom prst="rect">
            <a:avLst/>
          </a:prstGeom>
          <a:noFill/>
          <a:ln w="9525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latinLnBrk="1">
              <a:lnSpc>
                <a:spcPct val="8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kumimoji="1" lang="en-US" altLang="ko-KR" sz="1600" dirty="0">
                <a:latin typeface="Verdana" pitchFamily="34" charset="0"/>
              </a:rPr>
              <a:t> F2:    Q</a:t>
            </a:r>
            <a:r>
              <a:rPr kumimoji="1" lang="en-US" altLang="ko-KR" sz="1600" baseline="30000" dirty="0">
                <a:latin typeface="Verdana" pitchFamily="34" charset="0"/>
              </a:rPr>
              <a:t>2</a:t>
            </a:r>
            <a:r>
              <a:rPr kumimoji="1" lang="en-US" altLang="ko-KR" sz="1600" dirty="0">
                <a:latin typeface="Verdana" pitchFamily="34" charset="0"/>
              </a:rPr>
              <a:t>=5 GeV</a:t>
            </a:r>
            <a:r>
              <a:rPr kumimoji="1" lang="en-US" altLang="ko-KR" sz="1600" baseline="30000" dirty="0">
                <a:latin typeface="Verdana" pitchFamily="34" charset="0"/>
              </a:rPr>
              <a:t>2   </a:t>
            </a:r>
            <a:r>
              <a:rPr kumimoji="1" lang="en-US" altLang="ko-KR" sz="1600" dirty="0"/>
              <a:t>a</a:t>
            </a:r>
            <a:r>
              <a:rPr kumimoji="1" lang="en-US" altLang="ko-KR" sz="1600" baseline="-25000" dirty="0">
                <a:latin typeface="Verdana" pitchFamily="34" charset="0"/>
              </a:rPr>
              <a:t>s</a:t>
            </a:r>
            <a:r>
              <a:rPr kumimoji="1" lang="en-US" altLang="ko-KR" sz="1600" dirty="0">
                <a:latin typeface="Verdana" pitchFamily="34" charset="0"/>
              </a:rPr>
              <a:t> = 0.5</a:t>
            </a:r>
            <a:endParaRPr kumimoji="1" lang="ko-KR" altLang="en-US" sz="1600" baseline="30000" dirty="0">
              <a:latin typeface="Verdana" pitchFamily="34" charset="0"/>
            </a:endParaRPr>
          </a:p>
        </p:txBody>
      </p:sp>
      <p:graphicFrame>
        <p:nvGraphicFramePr>
          <p:cNvPr id="700431" name="Object 15"/>
          <p:cNvGraphicFramePr>
            <a:graphicFrameLocks noChangeAspect="1"/>
          </p:cNvGraphicFramePr>
          <p:nvPr/>
        </p:nvGraphicFramePr>
        <p:xfrm>
          <a:off x="4208492" y="2632075"/>
          <a:ext cx="4578350" cy="796925"/>
        </p:xfrm>
        <a:graphic>
          <a:graphicData uri="http://schemas.openxmlformats.org/presentationml/2006/ole">
            <p:oleObj spid="_x0000_s700431" name="수식" r:id="rId5" imgW="2768400" imgH="482400" progId="Equation.3">
              <p:embed/>
            </p:oleObj>
          </a:graphicData>
        </a:graphic>
      </p:graphicFrame>
      <p:graphicFrame>
        <p:nvGraphicFramePr>
          <p:cNvPr id="700432" name="Object 16"/>
          <p:cNvGraphicFramePr>
            <a:graphicFrameLocks noChangeAspect="1"/>
          </p:cNvGraphicFramePr>
          <p:nvPr/>
        </p:nvGraphicFramePr>
        <p:xfrm>
          <a:off x="4033868" y="4286250"/>
          <a:ext cx="4967288" cy="809625"/>
        </p:xfrm>
        <a:graphic>
          <a:graphicData uri="http://schemas.openxmlformats.org/presentationml/2006/ole">
            <p:oleObj spid="_x0000_s700432" name="수식" r:id="rId6" imgW="2958840" imgH="482400" progId="Equation.3">
              <p:embed/>
            </p:oleObj>
          </a:graphicData>
        </a:graphic>
      </p:graphicFrame>
      <p:graphicFrame>
        <p:nvGraphicFramePr>
          <p:cNvPr id="700435" name="Object 19"/>
          <p:cNvGraphicFramePr>
            <a:graphicFrameLocks noChangeAspect="1"/>
          </p:cNvGraphicFramePr>
          <p:nvPr/>
        </p:nvGraphicFramePr>
        <p:xfrm>
          <a:off x="214282" y="1399645"/>
          <a:ext cx="3643306" cy="743471"/>
        </p:xfrm>
        <a:graphic>
          <a:graphicData uri="http://schemas.openxmlformats.org/presentationml/2006/ole">
            <p:oleObj spid="_x0000_s700435" name="수식" r:id="rId7" imgW="2361960" imgH="482400" progId="Equation.3">
              <p:embed/>
            </p:oleObj>
          </a:graphicData>
        </a:graphic>
      </p:graphicFrame>
      <p:graphicFrame>
        <p:nvGraphicFramePr>
          <p:cNvPr id="700436" name="Object 20"/>
          <p:cNvGraphicFramePr>
            <a:graphicFrameLocks noChangeAspect="1"/>
          </p:cNvGraphicFramePr>
          <p:nvPr/>
        </p:nvGraphicFramePr>
        <p:xfrm>
          <a:off x="4073553" y="5691209"/>
          <a:ext cx="4498975" cy="809625"/>
        </p:xfrm>
        <a:graphic>
          <a:graphicData uri="http://schemas.openxmlformats.org/presentationml/2006/ole">
            <p:oleObj spid="_x0000_s700436" name="수식" r:id="rId8" imgW="2679480" imgH="482400" progId="Equation.3">
              <p:embed/>
            </p:oleObj>
          </a:graphicData>
        </a:graphic>
      </p:graphicFrame>
      <p:sp>
        <p:nvSpPr>
          <p:cNvPr id="700437" name="Text Box 21"/>
          <p:cNvSpPr txBox="1">
            <a:spLocks noChangeArrowheads="1"/>
          </p:cNvSpPr>
          <p:nvPr/>
        </p:nvSpPr>
        <p:spPr bwMode="auto">
          <a:xfrm>
            <a:off x="179388" y="3627438"/>
            <a:ext cx="3529012" cy="296862"/>
          </a:xfrm>
          <a:prstGeom prst="rect">
            <a:avLst/>
          </a:prstGeom>
          <a:noFill/>
          <a:ln w="9525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latinLnBrk="1">
              <a:lnSpc>
                <a:spcPct val="8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kumimoji="1" lang="en-US" altLang="ko-KR" sz="1600">
                <a:latin typeface="Verdana" pitchFamily="34" charset="0"/>
              </a:rPr>
              <a:t> FL:    Q</a:t>
            </a:r>
            <a:r>
              <a:rPr kumimoji="1" lang="en-US" altLang="ko-KR" sz="1600" baseline="30000">
                <a:latin typeface="Verdana" pitchFamily="34" charset="0"/>
              </a:rPr>
              <a:t>2</a:t>
            </a:r>
            <a:r>
              <a:rPr kumimoji="1" lang="en-US" altLang="ko-KR" sz="1600">
                <a:latin typeface="Verdana" pitchFamily="34" charset="0"/>
              </a:rPr>
              <a:t>=5 GeV</a:t>
            </a:r>
            <a:r>
              <a:rPr kumimoji="1" lang="en-US" altLang="ko-KR" sz="1600" baseline="30000">
                <a:latin typeface="Verdana" pitchFamily="34" charset="0"/>
              </a:rPr>
              <a:t>2   </a:t>
            </a:r>
            <a:r>
              <a:rPr kumimoji="1" lang="en-US" altLang="ko-KR" sz="1600"/>
              <a:t>a</a:t>
            </a:r>
            <a:r>
              <a:rPr kumimoji="1" lang="en-US" altLang="ko-KR" sz="1600" baseline="-25000">
                <a:latin typeface="Verdana" pitchFamily="34" charset="0"/>
              </a:rPr>
              <a:t>s</a:t>
            </a:r>
            <a:r>
              <a:rPr kumimoji="1" lang="en-US" altLang="ko-KR" sz="1600">
                <a:latin typeface="Verdana" pitchFamily="34" charset="0"/>
              </a:rPr>
              <a:t> = 0.5</a:t>
            </a:r>
            <a:endParaRPr kumimoji="1" lang="ko-KR" altLang="en-US" sz="1600" baseline="30000">
              <a:latin typeface="Verdana" pitchFamily="34" charset="0"/>
            </a:endParaRPr>
          </a:p>
        </p:txBody>
      </p:sp>
      <p:graphicFrame>
        <p:nvGraphicFramePr>
          <p:cNvPr id="2" name="Object 21"/>
          <p:cNvGraphicFramePr>
            <a:graphicFrameLocks noChangeAspect="1"/>
          </p:cNvGraphicFramePr>
          <p:nvPr/>
        </p:nvGraphicFramePr>
        <p:xfrm>
          <a:off x="4118006" y="1357298"/>
          <a:ext cx="4954588" cy="796925"/>
        </p:xfrm>
        <a:graphic>
          <a:graphicData uri="http://schemas.openxmlformats.org/presentationml/2006/ole">
            <p:oleObj spid="_x0000_s700437" name="수식" r:id="rId9" imgW="2997000" imgH="482400" progId="Equation.3">
              <p:embed/>
            </p:oleObj>
          </a:graphicData>
        </a:graphic>
      </p:graphicFrame>
      <p:graphicFrame>
        <p:nvGraphicFramePr>
          <p:cNvPr id="700438" name="Object 22"/>
          <p:cNvGraphicFramePr>
            <a:graphicFrameLocks noChangeAspect="1"/>
          </p:cNvGraphicFramePr>
          <p:nvPr/>
        </p:nvGraphicFramePr>
        <p:xfrm>
          <a:off x="1000100" y="2687438"/>
          <a:ext cx="2928958" cy="600470"/>
        </p:xfrm>
        <a:graphic>
          <a:graphicData uri="http://schemas.openxmlformats.org/presentationml/2006/ole">
            <p:oleObj spid="_x0000_s700438" name="수식" r:id="rId10" imgW="2108160" imgH="431640" progId="Equation.3">
              <p:embed/>
            </p:oleObj>
          </a:graphicData>
        </a:graphic>
      </p:graphicFrame>
      <p:graphicFrame>
        <p:nvGraphicFramePr>
          <p:cNvPr id="700439" name="Object 23"/>
          <p:cNvGraphicFramePr>
            <a:graphicFrameLocks noChangeAspect="1"/>
          </p:cNvGraphicFramePr>
          <p:nvPr/>
        </p:nvGraphicFramePr>
        <p:xfrm>
          <a:off x="357158" y="4283075"/>
          <a:ext cx="2952750" cy="788988"/>
        </p:xfrm>
        <a:graphic>
          <a:graphicData uri="http://schemas.openxmlformats.org/presentationml/2006/ole">
            <p:oleObj spid="_x0000_s700439" name="수식" r:id="rId11" imgW="1803240" imgH="482400" progId="Equation.3">
              <p:embed/>
            </p:oleObj>
          </a:graphicData>
        </a:graphic>
      </p:graphicFrame>
      <p:graphicFrame>
        <p:nvGraphicFramePr>
          <p:cNvPr id="700440" name="Object 24"/>
          <p:cNvGraphicFramePr>
            <a:graphicFrameLocks noChangeAspect="1"/>
          </p:cNvGraphicFramePr>
          <p:nvPr/>
        </p:nvGraphicFramePr>
        <p:xfrm>
          <a:off x="1214414" y="5680211"/>
          <a:ext cx="2214578" cy="653940"/>
        </p:xfrm>
        <a:graphic>
          <a:graphicData uri="http://schemas.openxmlformats.org/presentationml/2006/ole">
            <p:oleObj spid="_x0000_s700440" name="수식" r:id="rId12" imgW="1460160" imgH="431640" progId="Equation.3">
              <p:embed/>
            </p:oleObj>
          </a:graphicData>
        </a:graphic>
      </p:graphicFrame>
      <p:grpSp>
        <p:nvGrpSpPr>
          <p:cNvPr id="24" name="그룹 23"/>
          <p:cNvGrpSpPr/>
          <p:nvPr/>
        </p:nvGrpSpPr>
        <p:grpSpPr>
          <a:xfrm>
            <a:off x="1142976" y="2043107"/>
            <a:ext cx="4786346" cy="600075"/>
            <a:chOff x="1142976" y="2043107"/>
            <a:chExt cx="4786346" cy="600075"/>
          </a:xfrm>
        </p:grpSpPr>
        <p:graphicFrame>
          <p:nvGraphicFramePr>
            <p:cNvPr id="700442" name="Object 26"/>
            <p:cNvGraphicFramePr>
              <a:graphicFrameLocks noChangeAspect="1"/>
            </p:cNvGraphicFramePr>
            <p:nvPr/>
          </p:nvGraphicFramePr>
          <p:xfrm>
            <a:off x="1357290" y="2043107"/>
            <a:ext cx="2346325" cy="600075"/>
          </p:xfrm>
          <a:graphic>
            <a:graphicData uri="http://schemas.openxmlformats.org/presentationml/2006/ole">
              <p:oleObj spid="_x0000_s700442" name="수식" r:id="rId13" imgW="1688760" imgH="431640" progId="Equation.3">
                <p:embed/>
              </p:oleObj>
            </a:graphicData>
          </a:graphic>
        </p:graphicFrame>
        <p:sp>
          <p:nvSpPr>
            <p:cNvPr id="20" name="TextBox 19"/>
            <p:cNvSpPr txBox="1"/>
            <p:nvPr/>
          </p:nvSpPr>
          <p:spPr>
            <a:xfrm>
              <a:off x="3929058" y="2143116"/>
              <a:ext cx="20002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 smtClean="0">
                  <a:solidFill>
                    <a:srgbClr val="FF0000"/>
                  </a:solidFill>
                  <a:latin typeface="+mn-lt"/>
                </a:rPr>
                <a:t>Typical numbers</a:t>
              </a:r>
              <a:endParaRPr lang="ko-KR" altLang="en-US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22" name="직사각형 21"/>
            <p:cNvSpPr/>
            <p:nvPr/>
          </p:nvSpPr>
          <p:spPr bwMode="auto">
            <a:xfrm>
              <a:off x="1142976" y="2071678"/>
              <a:ext cx="4500594" cy="500066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14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Symbol" pitchFamily="18" charset="2"/>
                <a:ea typeface="굴림" pitchFamily="50" charset="-127"/>
              </a:endParaRPr>
            </a:p>
          </p:txBody>
        </p:sp>
      </p:grpSp>
      <p:grpSp>
        <p:nvGrpSpPr>
          <p:cNvPr id="25" name="그룹 24"/>
          <p:cNvGrpSpPr/>
          <p:nvPr/>
        </p:nvGrpSpPr>
        <p:grpSpPr>
          <a:xfrm>
            <a:off x="1357290" y="4929188"/>
            <a:ext cx="4286280" cy="654050"/>
            <a:chOff x="1357290" y="4929188"/>
            <a:chExt cx="4286280" cy="654050"/>
          </a:xfrm>
        </p:grpSpPr>
        <p:graphicFrame>
          <p:nvGraphicFramePr>
            <p:cNvPr id="700443" name="Object 27"/>
            <p:cNvGraphicFramePr>
              <a:graphicFrameLocks noChangeAspect="1"/>
            </p:cNvGraphicFramePr>
            <p:nvPr/>
          </p:nvGraphicFramePr>
          <p:xfrm>
            <a:off x="1689100" y="4929188"/>
            <a:ext cx="1695450" cy="654050"/>
          </p:xfrm>
          <a:graphic>
            <a:graphicData uri="http://schemas.openxmlformats.org/presentationml/2006/ole">
              <p:oleObj spid="_x0000_s700443" name="수식" r:id="rId14" imgW="1117440" imgH="431640" progId="Equation.3">
                <p:embed/>
              </p:oleObj>
            </a:graphicData>
          </a:graphic>
        </p:graphicFrame>
        <p:sp>
          <p:nvSpPr>
            <p:cNvPr id="21" name="TextBox 20"/>
            <p:cNvSpPr txBox="1"/>
            <p:nvPr/>
          </p:nvSpPr>
          <p:spPr>
            <a:xfrm>
              <a:off x="3643306" y="5121487"/>
              <a:ext cx="20002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 smtClean="0">
                  <a:solidFill>
                    <a:srgbClr val="FF0000"/>
                  </a:solidFill>
                  <a:latin typeface="+mn-lt"/>
                </a:rPr>
                <a:t>Typical numbers</a:t>
              </a:r>
              <a:endParaRPr lang="ko-KR" altLang="en-US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23" name="직사각형 22"/>
            <p:cNvSpPr/>
            <p:nvPr/>
          </p:nvSpPr>
          <p:spPr bwMode="auto">
            <a:xfrm>
              <a:off x="1357290" y="5000636"/>
              <a:ext cx="4214842" cy="500066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14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Symbol" pitchFamily="18" charset="2"/>
                <a:ea typeface="굴림" pitchFamily="50" charset="-127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S H Lee</a:t>
            </a:r>
          </a:p>
        </p:txBody>
      </p:sp>
      <p:sp>
        <p:nvSpPr>
          <p:cNvPr id="43" name="슬라이드 번호 개체 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99DBE1-94D5-4854-AD98-2345F632BBEE}" type="slidenum">
              <a:rPr lang="ko-KR" altLang="en-US"/>
              <a:pPr/>
              <a:t>12</a:t>
            </a:fld>
            <a:endParaRPr lang="en-US" altLang="ko-KR"/>
          </a:p>
        </p:txBody>
      </p:sp>
      <p:sp>
        <p:nvSpPr>
          <p:cNvPr id="667650" name="Rectangle 2"/>
          <p:cNvSpPr>
            <a:spLocks noChangeArrowheads="1"/>
          </p:cNvSpPr>
          <p:nvPr/>
        </p:nvSpPr>
        <p:spPr bwMode="auto">
          <a:xfrm>
            <a:off x="323850" y="981075"/>
            <a:ext cx="8496300" cy="447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33400" indent="-533400">
              <a:spcBef>
                <a:spcPct val="20000"/>
              </a:spcBef>
              <a:buClr>
                <a:schemeClr val="tx2"/>
              </a:buClr>
            </a:pPr>
            <a:r>
              <a:rPr lang="en-US" altLang="ko-KR" sz="1600" dirty="0" smtClean="0">
                <a:latin typeface="Comic Sans MS" pitchFamily="66" charset="0"/>
              </a:rPr>
              <a:t>         a</a:t>
            </a:r>
            <a:r>
              <a:rPr lang="en-US" altLang="ko-KR" sz="1600" dirty="0">
                <a:latin typeface="Comic Sans MS" pitchFamily="66" charset="0"/>
              </a:rPr>
              <a:t>) </a:t>
            </a:r>
            <a:r>
              <a:rPr lang="en-US" altLang="ko-KR" sz="1600" dirty="0" smtClean="0">
                <a:latin typeface="Comic Sans MS" pitchFamily="66" charset="0"/>
              </a:rPr>
              <a:t>Bag model calculations only measures correlations between valance quarks</a:t>
            </a:r>
            <a:endParaRPr lang="en-US" altLang="ko-KR" sz="16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67659" name="Line 11"/>
          <p:cNvSpPr>
            <a:spLocks noChangeShapeType="1"/>
          </p:cNvSpPr>
          <p:nvPr/>
        </p:nvSpPr>
        <p:spPr bwMode="auto">
          <a:xfrm>
            <a:off x="1535125" y="2301862"/>
            <a:ext cx="2232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667660" name="Line 12"/>
          <p:cNvSpPr>
            <a:spLocks noChangeShapeType="1"/>
          </p:cNvSpPr>
          <p:nvPr/>
        </p:nvSpPr>
        <p:spPr bwMode="auto">
          <a:xfrm>
            <a:off x="1535125" y="2517762"/>
            <a:ext cx="2232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667661" name="Line 13"/>
          <p:cNvSpPr>
            <a:spLocks noChangeShapeType="1"/>
          </p:cNvSpPr>
          <p:nvPr/>
        </p:nvSpPr>
        <p:spPr bwMode="auto">
          <a:xfrm>
            <a:off x="1535125" y="2733662"/>
            <a:ext cx="2232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667662" name="AutoShape 14"/>
          <p:cNvSpPr>
            <a:spLocks noChangeArrowheads="1"/>
          </p:cNvSpPr>
          <p:nvPr/>
        </p:nvSpPr>
        <p:spPr bwMode="auto">
          <a:xfrm>
            <a:off x="2182825" y="2230424"/>
            <a:ext cx="144462" cy="142875"/>
          </a:xfrm>
          <a:prstGeom prst="flowChartSummingJunction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667663" name="AutoShape 15"/>
          <p:cNvSpPr>
            <a:spLocks noChangeArrowheads="1"/>
          </p:cNvSpPr>
          <p:nvPr/>
        </p:nvSpPr>
        <p:spPr bwMode="auto">
          <a:xfrm>
            <a:off x="2903550" y="2446324"/>
            <a:ext cx="144462" cy="142875"/>
          </a:xfrm>
          <a:prstGeom prst="flowChartSummingJunction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667664" name="Line 16"/>
          <p:cNvSpPr>
            <a:spLocks noChangeShapeType="1"/>
          </p:cNvSpPr>
          <p:nvPr/>
        </p:nvSpPr>
        <p:spPr bwMode="auto">
          <a:xfrm flipV="1">
            <a:off x="2262200" y="1571612"/>
            <a:ext cx="358775" cy="649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667665" name="Line 17"/>
          <p:cNvSpPr>
            <a:spLocks noChangeShapeType="1"/>
          </p:cNvSpPr>
          <p:nvPr/>
        </p:nvSpPr>
        <p:spPr bwMode="auto">
          <a:xfrm>
            <a:off x="2614625" y="1581137"/>
            <a:ext cx="360362" cy="865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667666" name="Line 18"/>
          <p:cNvSpPr>
            <a:spLocks noChangeShapeType="1"/>
          </p:cNvSpPr>
          <p:nvPr/>
        </p:nvSpPr>
        <p:spPr bwMode="auto">
          <a:xfrm>
            <a:off x="4054487" y="2301862"/>
            <a:ext cx="2232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667667" name="Line 19"/>
          <p:cNvSpPr>
            <a:spLocks noChangeShapeType="1"/>
          </p:cNvSpPr>
          <p:nvPr/>
        </p:nvSpPr>
        <p:spPr bwMode="auto">
          <a:xfrm>
            <a:off x="4054487" y="2517762"/>
            <a:ext cx="2232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667668" name="Line 20"/>
          <p:cNvSpPr>
            <a:spLocks noChangeShapeType="1"/>
          </p:cNvSpPr>
          <p:nvPr/>
        </p:nvSpPr>
        <p:spPr bwMode="auto">
          <a:xfrm>
            <a:off x="4054487" y="2733662"/>
            <a:ext cx="2232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667669" name="AutoShape 21"/>
          <p:cNvSpPr>
            <a:spLocks noChangeArrowheads="1"/>
          </p:cNvSpPr>
          <p:nvPr/>
        </p:nvSpPr>
        <p:spPr bwMode="auto">
          <a:xfrm>
            <a:off x="4702187" y="2230424"/>
            <a:ext cx="144463" cy="142875"/>
          </a:xfrm>
          <a:prstGeom prst="flowChartSummingJunction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667670" name="AutoShape 22"/>
          <p:cNvSpPr>
            <a:spLocks noChangeArrowheads="1"/>
          </p:cNvSpPr>
          <p:nvPr/>
        </p:nvSpPr>
        <p:spPr bwMode="auto">
          <a:xfrm>
            <a:off x="5384812" y="2014524"/>
            <a:ext cx="144463" cy="142875"/>
          </a:xfrm>
          <a:prstGeom prst="flowChartSummingJunction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667671" name="Line 23"/>
          <p:cNvSpPr>
            <a:spLocks noChangeShapeType="1"/>
          </p:cNvSpPr>
          <p:nvPr/>
        </p:nvSpPr>
        <p:spPr bwMode="auto">
          <a:xfrm flipV="1">
            <a:off x="4781562" y="1571612"/>
            <a:ext cx="358775" cy="649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667672" name="Line 24"/>
          <p:cNvSpPr>
            <a:spLocks noChangeShapeType="1"/>
          </p:cNvSpPr>
          <p:nvPr/>
        </p:nvSpPr>
        <p:spPr bwMode="auto">
          <a:xfrm>
            <a:off x="5133987" y="1581137"/>
            <a:ext cx="288925" cy="433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667673" name="Freeform 25"/>
          <p:cNvSpPr>
            <a:spLocks/>
          </p:cNvSpPr>
          <p:nvPr/>
        </p:nvSpPr>
        <p:spPr bwMode="auto">
          <a:xfrm rot="10800000" flipH="1">
            <a:off x="5424500" y="2151049"/>
            <a:ext cx="68262" cy="371475"/>
          </a:xfrm>
          <a:custGeom>
            <a:avLst/>
            <a:gdLst/>
            <a:ahLst/>
            <a:cxnLst>
              <a:cxn ang="0">
                <a:pos x="46" y="499"/>
              </a:cxn>
              <a:cxn ang="0">
                <a:pos x="136" y="408"/>
              </a:cxn>
              <a:cxn ang="0">
                <a:pos x="136" y="499"/>
              </a:cxn>
              <a:cxn ang="0">
                <a:pos x="0" y="362"/>
              </a:cxn>
              <a:cxn ang="0">
                <a:pos x="136" y="272"/>
              </a:cxn>
              <a:cxn ang="0">
                <a:pos x="136" y="362"/>
              </a:cxn>
              <a:cxn ang="0">
                <a:pos x="0" y="226"/>
              </a:cxn>
              <a:cxn ang="0">
                <a:pos x="136" y="136"/>
              </a:cxn>
              <a:cxn ang="0">
                <a:pos x="136" y="226"/>
              </a:cxn>
              <a:cxn ang="0">
                <a:pos x="0" y="90"/>
              </a:cxn>
              <a:cxn ang="0">
                <a:pos x="136" y="0"/>
              </a:cxn>
              <a:cxn ang="0">
                <a:pos x="136" y="90"/>
              </a:cxn>
              <a:cxn ang="0">
                <a:pos x="46" y="0"/>
              </a:cxn>
            </a:cxnLst>
            <a:rect l="0" t="0" r="r" b="b"/>
            <a:pathLst>
              <a:path w="159" h="507">
                <a:moveTo>
                  <a:pt x="46" y="499"/>
                </a:moveTo>
                <a:cubicBezTo>
                  <a:pt x="83" y="453"/>
                  <a:pt x="121" y="408"/>
                  <a:pt x="136" y="408"/>
                </a:cubicBezTo>
                <a:cubicBezTo>
                  <a:pt x="151" y="408"/>
                  <a:pt x="159" y="507"/>
                  <a:pt x="136" y="499"/>
                </a:cubicBezTo>
                <a:cubicBezTo>
                  <a:pt x="113" y="491"/>
                  <a:pt x="0" y="400"/>
                  <a:pt x="0" y="362"/>
                </a:cubicBezTo>
                <a:cubicBezTo>
                  <a:pt x="0" y="324"/>
                  <a:pt x="113" y="272"/>
                  <a:pt x="136" y="272"/>
                </a:cubicBezTo>
                <a:cubicBezTo>
                  <a:pt x="159" y="272"/>
                  <a:pt x="159" y="370"/>
                  <a:pt x="136" y="362"/>
                </a:cubicBezTo>
                <a:cubicBezTo>
                  <a:pt x="113" y="354"/>
                  <a:pt x="0" y="264"/>
                  <a:pt x="0" y="226"/>
                </a:cubicBezTo>
                <a:cubicBezTo>
                  <a:pt x="0" y="188"/>
                  <a:pt x="113" y="136"/>
                  <a:pt x="136" y="136"/>
                </a:cubicBezTo>
                <a:cubicBezTo>
                  <a:pt x="159" y="136"/>
                  <a:pt x="159" y="234"/>
                  <a:pt x="136" y="226"/>
                </a:cubicBezTo>
                <a:cubicBezTo>
                  <a:pt x="113" y="218"/>
                  <a:pt x="0" y="128"/>
                  <a:pt x="0" y="90"/>
                </a:cubicBezTo>
                <a:cubicBezTo>
                  <a:pt x="0" y="52"/>
                  <a:pt x="113" y="0"/>
                  <a:pt x="136" y="0"/>
                </a:cubicBezTo>
                <a:cubicBezTo>
                  <a:pt x="159" y="0"/>
                  <a:pt x="151" y="90"/>
                  <a:pt x="136" y="90"/>
                </a:cubicBezTo>
                <a:cubicBezTo>
                  <a:pt x="121" y="90"/>
                  <a:pt x="61" y="15"/>
                  <a:pt x="46" y="0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667697" name="Line 49"/>
          <p:cNvSpPr>
            <a:spLocks noChangeShapeType="1"/>
          </p:cNvSpPr>
          <p:nvPr/>
        </p:nvSpPr>
        <p:spPr bwMode="auto">
          <a:xfrm>
            <a:off x="2500298" y="4354522"/>
            <a:ext cx="2232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667698" name="Line 50"/>
          <p:cNvSpPr>
            <a:spLocks noChangeShapeType="1"/>
          </p:cNvSpPr>
          <p:nvPr/>
        </p:nvSpPr>
        <p:spPr bwMode="auto">
          <a:xfrm>
            <a:off x="2500298" y="4570422"/>
            <a:ext cx="2232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667699" name="Line 51"/>
          <p:cNvSpPr>
            <a:spLocks noChangeShapeType="1"/>
          </p:cNvSpPr>
          <p:nvPr/>
        </p:nvSpPr>
        <p:spPr bwMode="auto">
          <a:xfrm>
            <a:off x="2500298" y="4786322"/>
            <a:ext cx="2232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667700" name="AutoShape 52"/>
          <p:cNvSpPr>
            <a:spLocks noChangeArrowheads="1"/>
          </p:cNvSpPr>
          <p:nvPr/>
        </p:nvSpPr>
        <p:spPr bwMode="auto">
          <a:xfrm>
            <a:off x="3027348" y="3989397"/>
            <a:ext cx="144463" cy="142875"/>
          </a:xfrm>
          <a:prstGeom prst="flowChartSummingJunction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667701" name="AutoShape 53"/>
          <p:cNvSpPr>
            <a:spLocks noChangeArrowheads="1"/>
          </p:cNvSpPr>
          <p:nvPr/>
        </p:nvSpPr>
        <p:spPr bwMode="auto">
          <a:xfrm>
            <a:off x="3868723" y="4498984"/>
            <a:ext cx="144463" cy="142875"/>
          </a:xfrm>
          <a:prstGeom prst="flowChartSummingJunction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667702" name="Line 54"/>
          <p:cNvSpPr>
            <a:spLocks noChangeShapeType="1"/>
          </p:cNvSpPr>
          <p:nvPr/>
        </p:nvSpPr>
        <p:spPr bwMode="auto">
          <a:xfrm flipV="1">
            <a:off x="3147998" y="3624272"/>
            <a:ext cx="438150" cy="369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667703" name="Line 55"/>
          <p:cNvSpPr>
            <a:spLocks noChangeShapeType="1"/>
          </p:cNvSpPr>
          <p:nvPr/>
        </p:nvSpPr>
        <p:spPr bwMode="auto">
          <a:xfrm>
            <a:off x="3579798" y="3633797"/>
            <a:ext cx="360363" cy="865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667704" name="Line 56"/>
          <p:cNvSpPr>
            <a:spLocks noChangeShapeType="1"/>
          </p:cNvSpPr>
          <p:nvPr/>
        </p:nvSpPr>
        <p:spPr bwMode="auto">
          <a:xfrm>
            <a:off x="5019661" y="4354522"/>
            <a:ext cx="2232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667705" name="Line 57"/>
          <p:cNvSpPr>
            <a:spLocks noChangeShapeType="1"/>
          </p:cNvSpPr>
          <p:nvPr/>
        </p:nvSpPr>
        <p:spPr bwMode="auto">
          <a:xfrm>
            <a:off x="5019661" y="4570422"/>
            <a:ext cx="2232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667706" name="Line 58"/>
          <p:cNvSpPr>
            <a:spLocks noChangeShapeType="1"/>
          </p:cNvSpPr>
          <p:nvPr/>
        </p:nvSpPr>
        <p:spPr bwMode="auto">
          <a:xfrm>
            <a:off x="5019661" y="4786322"/>
            <a:ext cx="2232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667708" name="AutoShape 60"/>
          <p:cNvSpPr>
            <a:spLocks noChangeArrowheads="1"/>
          </p:cNvSpPr>
          <p:nvPr/>
        </p:nvSpPr>
        <p:spPr bwMode="auto">
          <a:xfrm>
            <a:off x="6349986" y="4067184"/>
            <a:ext cx="144462" cy="142875"/>
          </a:xfrm>
          <a:prstGeom prst="flowChartSummingJunction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667710" name="Line 62"/>
          <p:cNvSpPr>
            <a:spLocks noChangeShapeType="1"/>
          </p:cNvSpPr>
          <p:nvPr/>
        </p:nvSpPr>
        <p:spPr bwMode="auto">
          <a:xfrm>
            <a:off x="6099161" y="3633797"/>
            <a:ext cx="288925" cy="433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667711" name="Freeform 63"/>
          <p:cNvSpPr>
            <a:spLocks/>
          </p:cNvSpPr>
          <p:nvPr/>
        </p:nvSpPr>
        <p:spPr bwMode="auto">
          <a:xfrm rot="10800000" flipH="1">
            <a:off x="6389673" y="4203709"/>
            <a:ext cx="68263" cy="371475"/>
          </a:xfrm>
          <a:custGeom>
            <a:avLst/>
            <a:gdLst/>
            <a:ahLst/>
            <a:cxnLst>
              <a:cxn ang="0">
                <a:pos x="46" y="499"/>
              </a:cxn>
              <a:cxn ang="0">
                <a:pos x="136" y="408"/>
              </a:cxn>
              <a:cxn ang="0">
                <a:pos x="136" y="499"/>
              </a:cxn>
              <a:cxn ang="0">
                <a:pos x="0" y="362"/>
              </a:cxn>
              <a:cxn ang="0">
                <a:pos x="136" y="272"/>
              </a:cxn>
              <a:cxn ang="0">
                <a:pos x="136" y="362"/>
              </a:cxn>
              <a:cxn ang="0">
                <a:pos x="0" y="226"/>
              </a:cxn>
              <a:cxn ang="0">
                <a:pos x="136" y="136"/>
              </a:cxn>
              <a:cxn ang="0">
                <a:pos x="136" y="226"/>
              </a:cxn>
              <a:cxn ang="0">
                <a:pos x="0" y="90"/>
              </a:cxn>
              <a:cxn ang="0">
                <a:pos x="136" y="0"/>
              </a:cxn>
              <a:cxn ang="0">
                <a:pos x="136" y="90"/>
              </a:cxn>
              <a:cxn ang="0">
                <a:pos x="46" y="0"/>
              </a:cxn>
            </a:cxnLst>
            <a:rect l="0" t="0" r="r" b="b"/>
            <a:pathLst>
              <a:path w="159" h="507">
                <a:moveTo>
                  <a:pt x="46" y="499"/>
                </a:moveTo>
                <a:cubicBezTo>
                  <a:pt x="83" y="453"/>
                  <a:pt x="121" y="408"/>
                  <a:pt x="136" y="408"/>
                </a:cubicBezTo>
                <a:cubicBezTo>
                  <a:pt x="151" y="408"/>
                  <a:pt x="159" y="507"/>
                  <a:pt x="136" y="499"/>
                </a:cubicBezTo>
                <a:cubicBezTo>
                  <a:pt x="113" y="491"/>
                  <a:pt x="0" y="400"/>
                  <a:pt x="0" y="362"/>
                </a:cubicBezTo>
                <a:cubicBezTo>
                  <a:pt x="0" y="324"/>
                  <a:pt x="113" y="272"/>
                  <a:pt x="136" y="272"/>
                </a:cubicBezTo>
                <a:cubicBezTo>
                  <a:pt x="159" y="272"/>
                  <a:pt x="159" y="370"/>
                  <a:pt x="136" y="362"/>
                </a:cubicBezTo>
                <a:cubicBezTo>
                  <a:pt x="113" y="354"/>
                  <a:pt x="0" y="264"/>
                  <a:pt x="0" y="226"/>
                </a:cubicBezTo>
                <a:cubicBezTo>
                  <a:pt x="0" y="188"/>
                  <a:pt x="113" y="136"/>
                  <a:pt x="136" y="136"/>
                </a:cubicBezTo>
                <a:cubicBezTo>
                  <a:pt x="159" y="136"/>
                  <a:pt x="159" y="234"/>
                  <a:pt x="136" y="226"/>
                </a:cubicBezTo>
                <a:cubicBezTo>
                  <a:pt x="113" y="218"/>
                  <a:pt x="0" y="128"/>
                  <a:pt x="0" y="90"/>
                </a:cubicBezTo>
                <a:cubicBezTo>
                  <a:pt x="0" y="52"/>
                  <a:pt x="113" y="0"/>
                  <a:pt x="136" y="0"/>
                </a:cubicBezTo>
                <a:cubicBezTo>
                  <a:pt x="159" y="0"/>
                  <a:pt x="151" y="90"/>
                  <a:pt x="136" y="90"/>
                </a:cubicBezTo>
                <a:cubicBezTo>
                  <a:pt x="121" y="90"/>
                  <a:pt x="61" y="15"/>
                  <a:pt x="46" y="0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667712" name="Freeform 64"/>
          <p:cNvSpPr>
            <a:spLocks/>
          </p:cNvSpPr>
          <p:nvPr/>
        </p:nvSpPr>
        <p:spPr bwMode="auto">
          <a:xfrm rot="10800000" flipH="1">
            <a:off x="2686036" y="4198947"/>
            <a:ext cx="68262" cy="371475"/>
          </a:xfrm>
          <a:custGeom>
            <a:avLst/>
            <a:gdLst/>
            <a:ahLst/>
            <a:cxnLst>
              <a:cxn ang="0">
                <a:pos x="46" y="499"/>
              </a:cxn>
              <a:cxn ang="0">
                <a:pos x="136" y="408"/>
              </a:cxn>
              <a:cxn ang="0">
                <a:pos x="136" y="499"/>
              </a:cxn>
              <a:cxn ang="0">
                <a:pos x="0" y="362"/>
              </a:cxn>
              <a:cxn ang="0">
                <a:pos x="136" y="272"/>
              </a:cxn>
              <a:cxn ang="0">
                <a:pos x="136" y="362"/>
              </a:cxn>
              <a:cxn ang="0">
                <a:pos x="0" y="226"/>
              </a:cxn>
              <a:cxn ang="0">
                <a:pos x="136" y="136"/>
              </a:cxn>
              <a:cxn ang="0">
                <a:pos x="136" y="226"/>
              </a:cxn>
              <a:cxn ang="0">
                <a:pos x="0" y="90"/>
              </a:cxn>
              <a:cxn ang="0">
                <a:pos x="136" y="0"/>
              </a:cxn>
              <a:cxn ang="0">
                <a:pos x="136" y="90"/>
              </a:cxn>
              <a:cxn ang="0">
                <a:pos x="46" y="0"/>
              </a:cxn>
            </a:cxnLst>
            <a:rect l="0" t="0" r="r" b="b"/>
            <a:pathLst>
              <a:path w="159" h="507">
                <a:moveTo>
                  <a:pt x="46" y="499"/>
                </a:moveTo>
                <a:cubicBezTo>
                  <a:pt x="83" y="453"/>
                  <a:pt x="121" y="408"/>
                  <a:pt x="136" y="408"/>
                </a:cubicBezTo>
                <a:cubicBezTo>
                  <a:pt x="151" y="408"/>
                  <a:pt x="159" y="507"/>
                  <a:pt x="136" y="499"/>
                </a:cubicBezTo>
                <a:cubicBezTo>
                  <a:pt x="113" y="491"/>
                  <a:pt x="0" y="400"/>
                  <a:pt x="0" y="362"/>
                </a:cubicBezTo>
                <a:cubicBezTo>
                  <a:pt x="0" y="324"/>
                  <a:pt x="113" y="272"/>
                  <a:pt x="136" y="272"/>
                </a:cubicBezTo>
                <a:cubicBezTo>
                  <a:pt x="159" y="272"/>
                  <a:pt x="159" y="370"/>
                  <a:pt x="136" y="362"/>
                </a:cubicBezTo>
                <a:cubicBezTo>
                  <a:pt x="113" y="354"/>
                  <a:pt x="0" y="264"/>
                  <a:pt x="0" y="226"/>
                </a:cubicBezTo>
                <a:cubicBezTo>
                  <a:pt x="0" y="188"/>
                  <a:pt x="113" y="136"/>
                  <a:pt x="136" y="136"/>
                </a:cubicBezTo>
                <a:cubicBezTo>
                  <a:pt x="159" y="136"/>
                  <a:pt x="159" y="234"/>
                  <a:pt x="136" y="226"/>
                </a:cubicBezTo>
                <a:cubicBezTo>
                  <a:pt x="113" y="218"/>
                  <a:pt x="0" y="128"/>
                  <a:pt x="0" y="90"/>
                </a:cubicBezTo>
                <a:cubicBezTo>
                  <a:pt x="0" y="52"/>
                  <a:pt x="113" y="0"/>
                  <a:pt x="136" y="0"/>
                </a:cubicBezTo>
                <a:cubicBezTo>
                  <a:pt x="159" y="0"/>
                  <a:pt x="151" y="90"/>
                  <a:pt x="136" y="90"/>
                </a:cubicBezTo>
                <a:cubicBezTo>
                  <a:pt x="121" y="90"/>
                  <a:pt x="61" y="15"/>
                  <a:pt x="46" y="0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667713" name="Freeform 65"/>
          <p:cNvSpPr>
            <a:spLocks/>
          </p:cNvSpPr>
          <p:nvPr/>
        </p:nvSpPr>
        <p:spPr bwMode="auto">
          <a:xfrm rot="10800000" flipH="1">
            <a:off x="3454386" y="4198947"/>
            <a:ext cx="68262" cy="371475"/>
          </a:xfrm>
          <a:custGeom>
            <a:avLst/>
            <a:gdLst/>
            <a:ahLst/>
            <a:cxnLst>
              <a:cxn ang="0">
                <a:pos x="46" y="499"/>
              </a:cxn>
              <a:cxn ang="0">
                <a:pos x="136" y="408"/>
              </a:cxn>
              <a:cxn ang="0">
                <a:pos x="136" y="499"/>
              </a:cxn>
              <a:cxn ang="0">
                <a:pos x="0" y="362"/>
              </a:cxn>
              <a:cxn ang="0">
                <a:pos x="136" y="272"/>
              </a:cxn>
              <a:cxn ang="0">
                <a:pos x="136" y="362"/>
              </a:cxn>
              <a:cxn ang="0">
                <a:pos x="0" y="226"/>
              </a:cxn>
              <a:cxn ang="0">
                <a:pos x="136" y="136"/>
              </a:cxn>
              <a:cxn ang="0">
                <a:pos x="136" y="226"/>
              </a:cxn>
              <a:cxn ang="0">
                <a:pos x="0" y="90"/>
              </a:cxn>
              <a:cxn ang="0">
                <a:pos x="136" y="0"/>
              </a:cxn>
              <a:cxn ang="0">
                <a:pos x="136" y="90"/>
              </a:cxn>
              <a:cxn ang="0">
                <a:pos x="46" y="0"/>
              </a:cxn>
            </a:cxnLst>
            <a:rect l="0" t="0" r="r" b="b"/>
            <a:pathLst>
              <a:path w="159" h="507">
                <a:moveTo>
                  <a:pt x="46" y="499"/>
                </a:moveTo>
                <a:cubicBezTo>
                  <a:pt x="83" y="453"/>
                  <a:pt x="121" y="408"/>
                  <a:pt x="136" y="408"/>
                </a:cubicBezTo>
                <a:cubicBezTo>
                  <a:pt x="151" y="408"/>
                  <a:pt x="159" y="507"/>
                  <a:pt x="136" y="499"/>
                </a:cubicBezTo>
                <a:cubicBezTo>
                  <a:pt x="113" y="491"/>
                  <a:pt x="0" y="400"/>
                  <a:pt x="0" y="362"/>
                </a:cubicBezTo>
                <a:cubicBezTo>
                  <a:pt x="0" y="324"/>
                  <a:pt x="113" y="272"/>
                  <a:pt x="136" y="272"/>
                </a:cubicBezTo>
                <a:cubicBezTo>
                  <a:pt x="159" y="272"/>
                  <a:pt x="159" y="370"/>
                  <a:pt x="136" y="362"/>
                </a:cubicBezTo>
                <a:cubicBezTo>
                  <a:pt x="113" y="354"/>
                  <a:pt x="0" y="264"/>
                  <a:pt x="0" y="226"/>
                </a:cubicBezTo>
                <a:cubicBezTo>
                  <a:pt x="0" y="188"/>
                  <a:pt x="113" y="136"/>
                  <a:pt x="136" y="136"/>
                </a:cubicBezTo>
                <a:cubicBezTo>
                  <a:pt x="159" y="136"/>
                  <a:pt x="159" y="234"/>
                  <a:pt x="136" y="226"/>
                </a:cubicBezTo>
                <a:cubicBezTo>
                  <a:pt x="113" y="218"/>
                  <a:pt x="0" y="128"/>
                  <a:pt x="0" y="90"/>
                </a:cubicBezTo>
                <a:cubicBezTo>
                  <a:pt x="0" y="52"/>
                  <a:pt x="113" y="0"/>
                  <a:pt x="136" y="0"/>
                </a:cubicBezTo>
                <a:cubicBezTo>
                  <a:pt x="159" y="0"/>
                  <a:pt x="151" y="90"/>
                  <a:pt x="136" y="90"/>
                </a:cubicBezTo>
                <a:cubicBezTo>
                  <a:pt x="121" y="90"/>
                  <a:pt x="61" y="15"/>
                  <a:pt x="46" y="0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667714" name="Oval 66"/>
          <p:cNvSpPr>
            <a:spLocks noChangeArrowheads="1"/>
          </p:cNvSpPr>
          <p:nvPr/>
        </p:nvSpPr>
        <p:spPr bwMode="auto">
          <a:xfrm>
            <a:off x="2714611" y="4067184"/>
            <a:ext cx="792162" cy="2159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667715" name="AutoShape 67"/>
          <p:cNvSpPr>
            <a:spLocks noChangeArrowheads="1"/>
          </p:cNvSpPr>
          <p:nvPr/>
        </p:nvSpPr>
        <p:spPr bwMode="auto">
          <a:xfrm>
            <a:off x="5540361" y="3989397"/>
            <a:ext cx="144462" cy="142875"/>
          </a:xfrm>
          <a:prstGeom prst="flowChartSummingJunction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667716" name="Line 68"/>
          <p:cNvSpPr>
            <a:spLocks noChangeShapeType="1"/>
          </p:cNvSpPr>
          <p:nvPr/>
        </p:nvSpPr>
        <p:spPr bwMode="auto">
          <a:xfrm flipV="1">
            <a:off x="5661011" y="3624272"/>
            <a:ext cx="438150" cy="369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667717" name="Freeform 69"/>
          <p:cNvSpPr>
            <a:spLocks/>
          </p:cNvSpPr>
          <p:nvPr/>
        </p:nvSpPr>
        <p:spPr bwMode="auto">
          <a:xfrm rot="10800000" flipH="1">
            <a:off x="5199048" y="4198947"/>
            <a:ext cx="68263" cy="371475"/>
          </a:xfrm>
          <a:custGeom>
            <a:avLst/>
            <a:gdLst/>
            <a:ahLst/>
            <a:cxnLst>
              <a:cxn ang="0">
                <a:pos x="46" y="499"/>
              </a:cxn>
              <a:cxn ang="0">
                <a:pos x="136" y="408"/>
              </a:cxn>
              <a:cxn ang="0">
                <a:pos x="136" y="499"/>
              </a:cxn>
              <a:cxn ang="0">
                <a:pos x="0" y="362"/>
              </a:cxn>
              <a:cxn ang="0">
                <a:pos x="136" y="272"/>
              </a:cxn>
              <a:cxn ang="0">
                <a:pos x="136" y="362"/>
              </a:cxn>
              <a:cxn ang="0">
                <a:pos x="0" y="226"/>
              </a:cxn>
              <a:cxn ang="0">
                <a:pos x="136" y="136"/>
              </a:cxn>
              <a:cxn ang="0">
                <a:pos x="136" y="226"/>
              </a:cxn>
              <a:cxn ang="0">
                <a:pos x="0" y="90"/>
              </a:cxn>
              <a:cxn ang="0">
                <a:pos x="136" y="0"/>
              </a:cxn>
              <a:cxn ang="0">
                <a:pos x="136" y="90"/>
              </a:cxn>
              <a:cxn ang="0">
                <a:pos x="46" y="0"/>
              </a:cxn>
            </a:cxnLst>
            <a:rect l="0" t="0" r="r" b="b"/>
            <a:pathLst>
              <a:path w="159" h="507">
                <a:moveTo>
                  <a:pt x="46" y="499"/>
                </a:moveTo>
                <a:cubicBezTo>
                  <a:pt x="83" y="453"/>
                  <a:pt x="121" y="408"/>
                  <a:pt x="136" y="408"/>
                </a:cubicBezTo>
                <a:cubicBezTo>
                  <a:pt x="151" y="408"/>
                  <a:pt x="159" y="507"/>
                  <a:pt x="136" y="499"/>
                </a:cubicBezTo>
                <a:cubicBezTo>
                  <a:pt x="113" y="491"/>
                  <a:pt x="0" y="400"/>
                  <a:pt x="0" y="362"/>
                </a:cubicBezTo>
                <a:cubicBezTo>
                  <a:pt x="0" y="324"/>
                  <a:pt x="113" y="272"/>
                  <a:pt x="136" y="272"/>
                </a:cubicBezTo>
                <a:cubicBezTo>
                  <a:pt x="159" y="272"/>
                  <a:pt x="159" y="370"/>
                  <a:pt x="136" y="362"/>
                </a:cubicBezTo>
                <a:cubicBezTo>
                  <a:pt x="113" y="354"/>
                  <a:pt x="0" y="264"/>
                  <a:pt x="0" y="226"/>
                </a:cubicBezTo>
                <a:cubicBezTo>
                  <a:pt x="0" y="188"/>
                  <a:pt x="113" y="136"/>
                  <a:pt x="136" y="136"/>
                </a:cubicBezTo>
                <a:cubicBezTo>
                  <a:pt x="159" y="136"/>
                  <a:pt x="159" y="234"/>
                  <a:pt x="136" y="226"/>
                </a:cubicBezTo>
                <a:cubicBezTo>
                  <a:pt x="113" y="218"/>
                  <a:pt x="0" y="128"/>
                  <a:pt x="0" y="90"/>
                </a:cubicBezTo>
                <a:cubicBezTo>
                  <a:pt x="0" y="52"/>
                  <a:pt x="113" y="0"/>
                  <a:pt x="136" y="0"/>
                </a:cubicBezTo>
                <a:cubicBezTo>
                  <a:pt x="159" y="0"/>
                  <a:pt x="151" y="90"/>
                  <a:pt x="136" y="90"/>
                </a:cubicBezTo>
                <a:cubicBezTo>
                  <a:pt x="121" y="90"/>
                  <a:pt x="61" y="15"/>
                  <a:pt x="46" y="0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667718" name="Freeform 70"/>
          <p:cNvSpPr>
            <a:spLocks/>
          </p:cNvSpPr>
          <p:nvPr/>
        </p:nvSpPr>
        <p:spPr bwMode="auto">
          <a:xfrm rot="10800000" flipH="1">
            <a:off x="5967398" y="4198947"/>
            <a:ext cx="68263" cy="371475"/>
          </a:xfrm>
          <a:custGeom>
            <a:avLst/>
            <a:gdLst/>
            <a:ahLst/>
            <a:cxnLst>
              <a:cxn ang="0">
                <a:pos x="46" y="499"/>
              </a:cxn>
              <a:cxn ang="0">
                <a:pos x="136" y="408"/>
              </a:cxn>
              <a:cxn ang="0">
                <a:pos x="136" y="499"/>
              </a:cxn>
              <a:cxn ang="0">
                <a:pos x="0" y="362"/>
              </a:cxn>
              <a:cxn ang="0">
                <a:pos x="136" y="272"/>
              </a:cxn>
              <a:cxn ang="0">
                <a:pos x="136" y="362"/>
              </a:cxn>
              <a:cxn ang="0">
                <a:pos x="0" y="226"/>
              </a:cxn>
              <a:cxn ang="0">
                <a:pos x="136" y="136"/>
              </a:cxn>
              <a:cxn ang="0">
                <a:pos x="136" y="226"/>
              </a:cxn>
              <a:cxn ang="0">
                <a:pos x="0" y="90"/>
              </a:cxn>
              <a:cxn ang="0">
                <a:pos x="136" y="0"/>
              </a:cxn>
              <a:cxn ang="0">
                <a:pos x="136" y="90"/>
              </a:cxn>
              <a:cxn ang="0">
                <a:pos x="46" y="0"/>
              </a:cxn>
            </a:cxnLst>
            <a:rect l="0" t="0" r="r" b="b"/>
            <a:pathLst>
              <a:path w="159" h="507">
                <a:moveTo>
                  <a:pt x="46" y="499"/>
                </a:moveTo>
                <a:cubicBezTo>
                  <a:pt x="83" y="453"/>
                  <a:pt x="121" y="408"/>
                  <a:pt x="136" y="408"/>
                </a:cubicBezTo>
                <a:cubicBezTo>
                  <a:pt x="151" y="408"/>
                  <a:pt x="159" y="507"/>
                  <a:pt x="136" y="499"/>
                </a:cubicBezTo>
                <a:cubicBezTo>
                  <a:pt x="113" y="491"/>
                  <a:pt x="0" y="400"/>
                  <a:pt x="0" y="362"/>
                </a:cubicBezTo>
                <a:cubicBezTo>
                  <a:pt x="0" y="324"/>
                  <a:pt x="113" y="272"/>
                  <a:pt x="136" y="272"/>
                </a:cubicBezTo>
                <a:cubicBezTo>
                  <a:pt x="159" y="272"/>
                  <a:pt x="159" y="370"/>
                  <a:pt x="136" y="362"/>
                </a:cubicBezTo>
                <a:cubicBezTo>
                  <a:pt x="113" y="354"/>
                  <a:pt x="0" y="264"/>
                  <a:pt x="0" y="226"/>
                </a:cubicBezTo>
                <a:cubicBezTo>
                  <a:pt x="0" y="188"/>
                  <a:pt x="113" y="136"/>
                  <a:pt x="136" y="136"/>
                </a:cubicBezTo>
                <a:cubicBezTo>
                  <a:pt x="159" y="136"/>
                  <a:pt x="159" y="234"/>
                  <a:pt x="136" y="226"/>
                </a:cubicBezTo>
                <a:cubicBezTo>
                  <a:pt x="113" y="218"/>
                  <a:pt x="0" y="128"/>
                  <a:pt x="0" y="90"/>
                </a:cubicBezTo>
                <a:cubicBezTo>
                  <a:pt x="0" y="52"/>
                  <a:pt x="113" y="0"/>
                  <a:pt x="136" y="0"/>
                </a:cubicBezTo>
                <a:cubicBezTo>
                  <a:pt x="159" y="0"/>
                  <a:pt x="151" y="90"/>
                  <a:pt x="136" y="90"/>
                </a:cubicBezTo>
                <a:cubicBezTo>
                  <a:pt x="121" y="90"/>
                  <a:pt x="61" y="15"/>
                  <a:pt x="46" y="0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667719" name="Oval 71"/>
          <p:cNvSpPr>
            <a:spLocks noChangeArrowheads="1"/>
          </p:cNvSpPr>
          <p:nvPr/>
        </p:nvSpPr>
        <p:spPr bwMode="auto">
          <a:xfrm>
            <a:off x="5227623" y="4067184"/>
            <a:ext cx="792163" cy="2159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667720" name="Rectangle 72"/>
          <p:cNvSpPr>
            <a:spLocks noChangeArrowheads="1"/>
          </p:cNvSpPr>
          <p:nvPr/>
        </p:nvSpPr>
        <p:spPr bwMode="auto">
          <a:xfrm>
            <a:off x="539750" y="5229225"/>
            <a:ext cx="84963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33400" indent="-533400">
              <a:spcBef>
                <a:spcPct val="20000"/>
              </a:spcBef>
              <a:buClr>
                <a:schemeClr val="tx2"/>
              </a:buClr>
            </a:pPr>
            <a:endParaRPr lang="en-US" altLang="ko-KR" sz="1600" dirty="0">
              <a:latin typeface="Comic Sans MS" pitchFamily="66" charset="0"/>
            </a:endParaRPr>
          </a:p>
          <a:p>
            <a:pPr marL="533400" indent="-533400">
              <a:spcBef>
                <a:spcPct val="20000"/>
              </a:spcBef>
              <a:buClr>
                <a:schemeClr val="tx2"/>
              </a:buClr>
            </a:pPr>
            <a:r>
              <a:rPr lang="en-US" altLang="ko-KR" sz="1600" dirty="0">
                <a:latin typeface="Comic Sans MS" pitchFamily="66" charset="0"/>
              </a:rPr>
              <a:t>         c) Non-trivial test of low energy models of </a:t>
            </a:r>
            <a:r>
              <a:rPr lang="en-US" altLang="ko-KR" sz="1600" dirty="0" smtClean="0">
                <a:latin typeface="Comic Sans MS" pitchFamily="66" charset="0"/>
              </a:rPr>
              <a:t>hadrons and QCD</a:t>
            </a:r>
            <a:endParaRPr lang="en-US" altLang="ko-KR" sz="1600" dirty="0">
              <a:latin typeface="Comic Sans MS" pitchFamily="66" charset="0"/>
            </a:endParaRPr>
          </a:p>
        </p:txBody>
      </p:sp>
      <p:sp>
        <p:nvSpPr>
          <p:cNvPr id="44" name="Rectangle 2"/>
          <p:cNvSpPr>
            <a:spLocks noChangeArrowheads="1"/>
          </p:cNvSpPr>
          <p:nvPr/>
        </p:nvSpPr>
        <p:spPr bwMode="auto">
          <a:xfrm>
            <a:off x="476250" y="2986097"/>
            <a:ext cx="84963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33400" indent="-533400">
              <a:spcBef>
                <a:spcPct val="20000"/>
              </a:spcBef>
              <a:buClr>
                <a:schemeClr val="tx2"/>
              </a:buClr>
            </a:pPr>
            <a:r>
              <a:rPr lang="en-US" altLang="ko-KR" sz="1600" dirty="0" smtClean="0">
                <a:latin typeface="Comic Sans MS" pitchFamily="66" charset="0"/>
              </a:rPr>
              <a:t>         </a:t>
            </a:r>
            <a:r>
              <a:rPr lang="en-US" altLang="ko-KR" sz="1600" dirty="0">
                <a:latin typeface="Comic Sans MS" pitchFamily="66" charset="0"/>
              </a:rPr>
              <a:t>b) Need much more correlation </a:t>
            </a:r>
            <a:r>
              <a:rPr lang="en-US" altLang="ko-KR" sz="1600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altLang="ko-KR" sz="1600" dirty="0" smtClean="0">
                <a:solidFill>
                  <a:srgbClr val="FF0000"/>
                </a:solidFill>
                <a:latin typeface="Comic Sans MS" pitchFamily="66" charset="0"/>
              </a:rPr>
              <a:t>     </a:t>
            </a:r>
            <a:r>
              <a:rPr lang="en-US" altLang="ko-KR" sz="1600" dirty="0">
                <a:solidFill>
                  <a:srgbClr val="FF0000"/>
                </a:solidFill>
                <a:latin typeface="Comic Sans MS" pitchFamily="66" charset="0"/>
              </a:rPr>
              <a:t>such as</a:t>
            </a:r>
          </a:p>
        </p:txBody>
      </p:sp>
      <p:sp>
        <p:nvSpPr>
          <p:cNvPr id="45" name="Text Box 5"/>
          <p:cNvSpPr txBox="1">
            <a:spLocks noChangeArrowheads="1"/>
          </p:cNvSpPr>
          <p:nvPr/>
        </p:nvSpPr>
        <p:spPr bwMode="auto">
          <a:xfrm>
            <a:off x="179388" y="357166"/>
            <a:ext cx="3600450" cy="289310"/>
          </a:xfrm>
          <a:prstGeom prst="rect">
            <a:avLst/>
          </a:prstGeom>
          <a:noFill/>
          <a:ln w="9525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latinLnBrk="1">
              <a:lnSpc>
                <a:spcPct val="8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kumimoji="1" lang="en-US" altLang="ko-KR" sz="1600" dirty="0">
                <a:latin typeface="Verdana" pitchFamily="34" charset="0"/>
              </a:rPr>
              <a:t> </a:t>
            </a:r>
            <a:r>
              <a:rPr kumimoji="1" lang="en-US" altLang="ko-KR" sz="1600" dirty="0" smtClean="0">
                <a:latin typeface="Verdana" pitchFamily="34" charset="0"/>
              </a:rPr>
              <a:t>Need more correlations</a:t>
            </a:r>
            <a:endParaRPr kumimoji="1" lang="ko-KR" altLang="en-US" sz="1600" baseline="30000" dirty="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S H Lee</a:t>
            </a:r>
          </a:p>
        </p:txBody>
      </p:sp>
      <p:sp>
        <p:nvSpPr>
          <p:cNvPr id="10" name="슬라이드 번호 개체 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F841BE-E186-4CD8-91CA-6079AD70CA11}" type="slidenum">
              <a:rPr lang="ko-KR" altLang="en-US"/>
              <a:pPr/>
              <a:t>13</a:t>
            </a:fld>
            <a:endParaRPr lang="en-US" altLang="ko-KR"/>
          </a:p>
        </p:txBody>
      </p:sp>
      <p:sp>
        <p:nvSpPr>
          <p:cNvPr id="702466" name="Line 2"/>
          <p:cNvSpPr>
            <a:spLocks noChangeShapeType="1"/>
          </p:cNvSpPr>
          <p:nvPr/>
        </p:nvSpPr>
        <p:spPr bwMode="auto">
          <a:xfrm flipV="1">
            <a:off x="2484438" y="5734050"/>
            <a:ext cx="0" cy="43180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ko-KR" altLang="en-US"/>
          </a:p>
        </p:txBody>
      </p:sp>
      <p:graphicFrame>
        <p:nvGraphicFramePr>
          <p:cNvPr id="702467" name="Object 3"/>
          <p:cNvGraphicFramePr>
            <a:graphicFrameLocks noChangeAspect="1"/>
          </p:cNvGraphicFramePr>
          <p:nvPr/>
        </p:nvGraphicFramePr>
        <p:xfrm>
          <a:off x="0" y="0"/>
          <a:ext cx="9144000" cy="620713"/>
        </p:xfrm>
        <a:graphic>
          <a:graphicData uri="http://schemas.openxmlformats.org/presentationml/2006/ole">
            <p:oleObj spid="_x0000_s728066" name="Image" r:id="rId4" imgW="8857143" imgH="2409524" progId="">
              <p:embed/>
            </p:oleObj>
          </a:graphicData>
        </a:graphic>
      </p:graphicFrame>
      <p:sp>
        <p:nvSpPr>
          <p:cNvPr id="702468" name="Text Box 4"/>
          <p:cNvSpPr txBox="1">
            <a:spLocks noChangeArrowheads="1"/>
          </p:cNvSpPr>
          <p:nvPr/>
        </p:nvSpPr>
        <p:spPr bwMode="auto">
          <a:xfrm>
            <a:off x="323850" y="115888"/>
            <a:ext cx="7848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en-US" altLang="ko-KR" sz="2000" b="1" i="1">
                <a:solidFill>
                  <a:schemeClr val="bg1"/>
                </a:solidFill>
                <a:latin typeface="Verdana" pitchFamily="34" charset="0"/>
              </a:rPr>
              <a:t>A Parameterization based on flavor structure</a:t>
            </a:r>
            <a:endParaRPr lang="ko-KR" altLang="en-US" sz="1600" b="1" baseline="-25000">
              <a:solidFill>
                <a:schemeClr val="bg1"/>
              </a:solidFill>
              <a:latin typeface="Verdana" pitchFamily="34" charset="0"/>
            </a:endParaRPr>
          </a:p>
        </p:txBody>
      </p:sp>
      <p:graphicFrame>
        <p:nvGraphicFramePr>
          <p:cNvPr id="702470" name="Object 6"/>
          <p:cNvGraphicFramePr>
            <a:graphicFrameLocks noChangeAspect="1"/>
          </p:cNvGraphicFramePr>
          <p:nvPr/>
        </p:nvGraphicFramePr>
        <p:xfrm>
          <a:off x="282575" y="1268413"/>
          <a:ext cx="4619625" cy="1320800"/>
        </p:xfrm>
        <a:graphic>
          <a:graphicData uri="http://schemas.openxmlformats.org/presentationml/2006/ole">
            <p:oleObj spid="_x0000_s728067" name="수식" r:id="rId5" imgW="2793960" imgH="799920" progId="Equation.3">
              <p:embed/>
            </p:oleObj>
          </a:graphicData>
        </a:graphic>
      </p:graphicFrame>
      <p:graphicFrame>
        <p:nvGraphicFramePr>
          <p:cNvPr id="702475" name="Object 11"/>
          <p:cNvGraphicFramePr>
            <a:graphicFrameLocks noChangeAspect="1"/>
          </p:cNvGraphicFramePr>
          <p:nvPr/>
        </p:nvGraphicFramePr>
        <p:xfrm>
          <a:off x="5000628" y="1036636"/>
          <a:ext cx="4049712" cy="2249488"/>
        </p:xfrm>
        <a:graphic>
          <a:graphicData uri="http://schemas.openxmlformats.org/presentationml/2006/ole">
            <p:oleObj spid="_x0000_s728068" name="수식" r:id="rId6" imgW="2920680" imgH="1625400" progId="Equation.3">
              <p:embed/>
            </p:oleObj>
          </a:graphicData>
        </a:graphic>
      </p:graphicFrame>
      <p:sp>
        <p:nvSpPr>
          <p:cNvPr id="702476" name="Text Box 12"/>
          <p:cNvSpPr txBox="1">
            <a:spLocks noChangeArrowheads="1"/>
          </p:cNvSpPr>
          <p:nvPr/>
        </p:nvSpPr>
        <p:spPr bwMode="auto">
          <a:xfrm>
            <a:off x="468313" y="3000372"/>
            <a:ext cx="6048375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altLang="ko-KR" dirty="0">
                <a:latin typeface="Arial" pitchFamily="34" charset="0"/>
              </a:rPr>
              <a:t> </a:t>
            </a:r>
            <a:r>
              <a:rPr lang="en-US" altLang="ko-KR" dirty="0" smtClean="0">
                <a:latin typeface="Arial" pitchFamily="34" charset="0"/>
              </a:rPr>
              <a:t> Unknowns::  7 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ko-KR" dirty="0" smtClean="0">
                <a:latin typeface="Arial" pitchFamily="34" charset="0"/>
              </a:rPr>
              <a:t>  Constraints:  F2 (Proton, Neutron),FL,(proton</a:t>
            </a:r>
            <a:r>
              <a:rPr lang="en-US" altLang="ko-KR" dirty="0">
                <a:latin typeface="Arial" pitchFamily="34" charset="0"/>
              </a:rPr>
              <a:t>, </a:t>
            </a:r>
            <a:r>
              <a:rPr lang="en-US" altLang="ko-KR" dirty="0" smtClean="0">
                <a:latin typeface="Arial" pitchFamily="34" charset="0"/>
              </a:rPr>
              <a:t>neutron)  </a:t>
            </a:r>
            <a:r>
              <a:rPr lang="en-US" altLang="ko-KR" dirty="0" smtClean="0">
                <a:latin typeface="Arial" pitchFamily="34" charset="0"/>
                <a:sym typeface="Wingdings" pitchFamily="2" charset="2"/>
              </a:rPr>
              <a:t> </a:t>
            </a:r>
            <a:r>
              <a:rPr lang="en-US" altLang="ko-KR" dirty="0">
                <a:latin typeface="Arial" pitchFamily="34" charset="0"/>
                <a:sym typeface="Wingdings" pitchFamily="2" charset="2"/>
              </a:rPr>
              <a:t>4 </a:t>
            </a:r>
            <a:endParaRPr lang="en-US" altLang="ko-KR" dirty="0">
              <a:latin typeface="Arial" pitchFamily="34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79388" y="928670"/>
            <a:ext cx="2463786" cy="289310"/>
          </a:xfrm>
          <a:prstGeom prst="rect">
            <a:avLst/>
          </a:prstGeom>
          <a:noFill/>
          <a:ln w="9525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8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kumimoji="1" lang="en-US" altLang="ko-KR" sz="1600" dirty="0">
                <a:latin typeface="Verdana" pitchFamily="34" charset="0"/>
              </a:rPr>
              <a:t> </a:t>
            </a:r>
            <a:r>
              <a:rPr kumimoji="1" lang="en-US" altLang="ko-KR" sz="1600" dirty="0" smtClean="0">
                <a:latin typeface="Verdana" pitchFamily="34" charset="0"/>
              </a:rPr>
              <a:t>Flavor Structure</a:t>
            </a:r>
            <a:endParaRPr kumimoji="1" lang="ko-KR" altLang="en-US" sz="1600" baseline="30000" dirty="0">
              <a:latin typeface="Verdana" pitchFamily="34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14282" y="4068384"/>
            <a:ext cx="2857520" cy="289310"/>
          </a:xfrm>
          <a:prstGeom prst="rect">
            <a:avLst/>
          </a:prstGeom>
          <a:noFill/>
          <a:ln w="9525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8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kumimoji="1" lang="en-US" altLang="ko-KR" sz="1600" dirty="0">
                <a:latin typeface="Verdana" pitchFamily="34" charset="0"/>
              </a:rPr>
              <a:t> </a:t>
            </a:r>
            <a:r>
              <a:rPr kumimoji="1" lang="en-US" altLang="ko-KR" sz="1600" dirty="0" smtClean="0">
                <a:latin typeface="Verdana" pitchFamily="34" charset="0"/>
              </a:rPr>
              <a:t>Flavor Assumptions</a:t>
            </a:r>
            <a:endParaRPr kumimoji="1" lang="ko-KR" altLang="en-US" sz="1600" baseline="30000" dirty="0">
              <a:latin typeface="Verdana" pitchFamily="34" charset="0"/>
            </a:endParaRPr>
          </a:p>
        </p:txBody>
      </p:sp>
      <p:graphicFrame>
        <p:nvGraphicFramePr>
          <p:cNvPr id="2" name="Object 12"/>
          <p:cNvGraphicFramePr>
            <a:graphicFrameLocks noChangeAspect="1"/>
          </p:cNvGraphicFramePr>
          <p:nvPr/>
        </p:nvGraphicFramePr>
        <p:xfrm>
          <a:off x="785813" y="4500563"/>
          <a:ext cx="3203575" cy="773112"/>
        </p:xfrm>
        <a:graphic>
          <a:graphicData uri="http://schemas.openxmlformats.org/presentationml/2006/ole">
            <p:oleObj spid="_x0000_s728069" name="수식" r:id="rId7" imgW="2311200" imgH="558720" progId="Equation.3">
              <p:embed/>
            </p:oleObj>
          </a:graphicData>
        </a:graphic>
      </p:graphicFrame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467233" y="5643578"/>
            <a:ext cx="6048375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altLang="ko-KR" dirty="0">
                <a:latin typeface="Arial" pitchFamily="34" charset="0"/>
              </a:rPr>
              <a:t> </a:t>
            </a:r>
            <a:r>
              <a:rPr lang="en-US" altLang="ko-KR" dirty="0" smtClean="0">
                <a:latin typeface="Arial" pitchFamily="34" charset="0"/>
              </a:rPr>
              <a:t> Unknowns::  7-3 = 4 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ko-KR" dirty="0" smtClean="0">
                <a:latin typeface="Arial" pitchFamily="34" charset="0"/>
              </a:rPr>
              <a:t>  Constraints:  F2 (Proton, Neutron),FL,(proton)  </a:t>
            </a:r>
            <a:r>
              <a:rPr lang="en-US" altLang="ko-KR" dirty="0" smtClean="0">
                <a:latin typeface="Arial" pitchFamily="34" charset="0"/>
                <a:sym typeface="Wingdings" pitchFamily="2" charset="2"/>
              </a:rPr>
              <a:t> </a:t>
            </a:r>
            <a:r>
              <a:rPr lang="en-US" altLang="ko-KR" dirty="0">
                <a:latin typeface="Arial" pitchFamily="34" charset="0"/>
                <a:sym typeface="Wingdings" pitchFamily="2" charset="2"/>
              </a:rPr>
              <a:t>3</a:t>
            </a:r>
            <a:r>
              <a:rPr lang="en-US" altLang="ko-KR" dirty="0" smtClean="0">
                <a:latin typeface="Arial" pitchFamily="34" charset="0"/>
                <a:sym typeface="Wingdings" pitchFamily="2" charset="2"/>
              </a:rPr>
              <a:t> </a:t>
            </a:r>
            <a:endParaRPr lang="en-US" altLang="ko-KR" dirty="0">
              <a:latin typeface="Arial" pitchFamily="34" charset="0"/>
            </a:endParaRPr>
          </a:p>
        </p:txBody>
      </p:sp>
      <p:grpSp>
        <p:nvGrpSpPr>
          <p:cNvPr id="17" name="그룹 16"/>
          <p:cNvGrpSpPr/>
          <p:nvPr/>
        </p:nvGrpSpPr>
        <p:grpSpPr>
          <a:xfrm>
            <a:off x="6000760" y="5762070"/>
            <a:ext cx="1428760" cy="500066"/>
            <a:chOff x="6000760" y="5762070"/>
            <a:chExt cx="1428760" cy="500066"/>
          </a:xfrm>
        </p:grpSpPr>
        <p:graphicFrame>
          <p:nvGraphicFramePr>
            <p:cNvPr id="728070" name="Object 6"/>
            <p:cNvGraphicFramePr>
              <a:graphicFrameLocks noChangeAspect="1"/>
            </p:cNvGraphicFramePr>
            <p:nvPr/>
          </p:nvGraphicFramePr>
          <p:xfrm>
            <a:off x="6038850" y="5857875"/>
            <a:ext cx="1354138" cy="333375"/>
          </p:xfrm>
          <a:graphic>
            <a:graphicData uri="http://schemas.openxmlformats.org/presentationml/2006/ole">
              <p:oleObj spid="_x0000_s728070" name="수식" r:id="rId8" imgW="977760" imgH="241200" progId="Equation.3">
                <p:embed/>
              </p:oleObj>
            </a:graphicData>
          </a:graphic>
        </p:graphicFrame>
        <p:sp>
          <p:nvSpPr>
            <p:cNvPr id="16" name="직사각형 15"/>
            <p:cNvSpPr/>
            <p:nvPr/>
          </p:nvSpPr>
          <p:spPr bwMode="auto">
            <a:xfrm>
              <a:off x="6000760" y="5762070"/>
              <a:ext cx="1428760" cy="500066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14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Symbol" pitchFamily="18" charset="2"/>
                <a:ea typeface="굴림" pitchFamily="50" charset="-127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S H Lee</a:t>
            </a:r>
          </a:p>
        </p:txBody>
      </p:sp>
      <p:sp>
        <p:nvSpPr>
          <p:cNvPr id="10" name="슬라이드 번호 개체 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F841BE-E186-4CD8-91CA-6079AD70CA11}" type="slidenum">
              <a:rPr lang="ko-KR" altLang="en-US"/>
              <a:pPr/>
              <a:t>14</a:t>
            </a:fld>
            <a:endParaRPr lang="en-US" altLang="ko-KR"/>
          </a:p>
        </p:txBody>
      </p:sp>
      <p:graphicFrame>
        <p:nvGraphicFramePr>
          <p:cNvPr id="702475" name="Object 11"/>
          <p:cNvGraphicFramePr>
            <a:graphicFrameLocks noChangeAspect="1"/>
          </p:cNvGraphicFramePr>
          <p:nvPr/>
        </p:nvGraphicFramePr>
        <p:xfrm>
          <a:off x="479425" y="3446463"/>
          <a:ext cx="8253413" cy="1125537"/>
        </p:xfrm>
        <a:graphic>
          <a:graphicData uri="http://schemas.openxmlformats.org/presentationml/2006/ole">
            <p:oleObj spid="_x0000_s702475" name="수식" r:id="rId4" imgW="5956200" imgH="812520" progId="Equation.3">
              <p:embed/>
            </p:oleObj>
          </a:graphicData>
        </a:graphic>
      </p:graphicFrame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79388" y="357166"/>
            <a:ext cx="2463786" cy="289310"/>
          </a:xfrm>
          <a:prstGeom prst="rect">
            <a:avLst/>
          </a:prstGeom>
          <a:noFill/>
          <a:ln w="9525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8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kumimoji="1" lang="en-US" altLang="ko-KR" sz="1600" dirty="0" smtClean="0">
                <a:latin typeface="Verdana" pitchFamily="34" charset="0"/>
              </a:rPr>
              <a:t>Typical Result</a:t>
            </a:r>
            <a:endParaRPr kumimoji="1" lang="ko-KR" altLang="en-US" sz="1600" baseline="30000" dirty="0">
              <a:latin typeface="Verdana" pitchFamily="34" charset="0"/>
            </a:endParaRPr>
          </a:p>
        </p:txBody>
      </p:sp>
      <p:graphicFrame>
        <p:nvGraphicFramePr>
          <p:cNvPr id="8" name="표 7"/>
          <p:cNvGraphicFramePr>
            <a:graphicFrameLocks noGrp="1"/>
          </p:cNvGraphicFramePr>
          <p:nvPr/>
        </p:nvGraphicFramePr>
        <p:xfrm>
          <a:off x="1214414" y="928670"/>
          <a:ext cx="60960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err="1" smtClean="0"/>
                        <a:t>K</a:t>
                      </a:r>
                      <a:r>
                        <a:rPr lang="en-US" altLang="ko-KR" baseline="-25000" dirty="0" err="1" smtClean="0"/>
                        <a:t>u</a:t>
                      </a:r>
                      <a:r>
                        <a:rPr lang="en-US" altLang="ko-KR" baseline="30000" dirty="0" err="1" smtClean="0"/>
                        <a:t>A</a:t>
                      </a:r>
                      <a:endParaRPr lang="ko-KR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err="1" smtClean="0"/>
                        <a:t>K</a:t>
                      </a:r>
                      <a:r>
                        <a:rPr lang="en-US" altLang="ko-KR" baseline="-25000" dirty="0" err="1" smtClean="0"/>
                        <a:t>u</a:t>
                      </a:r>
                      <a:r>
                        <a:rPr lang="en-US" altLang="ko-KR" baseline="30000" dirty="0" err="1" smtClean="0"/>
                        <a:t>V</a:t>
                      </a:r>
                      <a:endParaRPr lang="ko-KR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err="1" smtClean="0"/>
                        <a:t>K</a:t>
                      </a:r>
                      <a:r>
                        <a:rPr lang="en-US" altLang="ko-KR" baseline="-25000" dirty="0" err="1" smtClean="0"/>
                        <a:t>u</a:t>
                      </a:r>
                      <a:r>
                        <a:rPr lang="en-US" altLang="ko-KR" baseline="30000" dirty="0" err="1" smtClean="0"/>
                        <a:t>g</a:t>
                      </a:r>
                      <a:endParaRPr lang="ko-KR" altLang="en-US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0.173   GeV</a:t>
                      </a:r>
                      <a:r>
                        <a:rPr lang="en-US" altLang="ko-KR" baseline="30000" dirty="0" smtClean="0"/>
                        <a:t>2</a:t>
                      </a:r>
                      <a:endParaRPr lang="ko-KR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0.203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-0.238</a:t>
                      </a:r>
                      <a:endParaRPr lang="ko-KR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0.112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0.110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-0.300</a:t>
                      </a:r>
                      <a:endParaRPr lang="ko-KR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0.083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0.066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-0.329</a:t>
                      </a:r>
                      <a:endParaRPr lang="ko-KR" alt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" name="Object 12"/>
          <p:cNvGraphicFramePr>
            <a:graphicFrameLocks noChangeAspect="1"/>
          </p:cNvGraphicFramePr>
          <p:nvPr/>
        </p:nvGraphicFramePr>
        <p:xfrm>
          <a:off x="465138" y="2811463"/>
          <a:ext cx="4646612" cy="546100"/>
        </p:xfrm>
        <a:graphic>
          <a:graphicData uri="http://schemas.openxmlformats.org/presentationml/2006/ole">
            <p:oleObj spid="_x0000_s702476" name="수식" r:id="rId5" imgW="3352680" imgH="393480" progId="Equation.3">
              <p:embed/>
            </p:oleObj>
          </a:graphicData>
        </a:graphic>
      </p:graphicFrame>
      <p:graphicFrame>
        <p:nvGraphicFramePr>
          <p:cNvPr id="3" name="Object 13"/>
          <p:cNvGraphicFramePr>
            <a:graphicFrameLocks noChangeAspect="1"/>
          </p:cNvGraphicFramePr>
          <p:nvPr/>
        </p:nvGraphicFramePr>
        <p:xfrm>
          <a:off x="957263" y="4857760"/>
          <a:ext cx="6761162" cy="331788"/>
        </p:xfrm>
        <a:graphic>
          <a:graphicData uri="http://schemas.openxmlformats.org/presentationml/2006/ole">
            <p:oleObj spid="_x0000_s702477" name="수식" r:id="rId6" imgW="4051080" imgH="2286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S H Lee</a:t>
            </a:r>
          </a:p>
        </p:txBody>
      </p:sp>
      <p:sp>
        <p:nvSpPr>
          <p:cNvPr id="43" name="슬라이드 번호 개체 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99DBE1-94D5-4854-AD98-2345F632BBEE}" type="slidenum">
              <a:rPr lang="ko-KR" altLang="en-US"/>
              <a:pPr/>
              <a:t>15</a:t>
            </a:fld>
            <a:endParaRPr lang="en-US" altLang="ko-KR"/>
          </a:p>
        </p:txBody>
      </p:sp>
      <p:sp>
        <p:nvSpPr>
          <p:cNvPr id="667650" name="Rectangle 2"/>
          <p:cNvSpPr>
            <a:spLocks noChangeArrowheads="1"/>
          </p:cNvSpPr>
          <p:nvPr/>
        </p:nvSpPr>
        <p:spPr bwMode="auto">
          <a:xfrm>
            <a:off x="323850" y="981075"/>
            <a:ext cx="84963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33400" indent="-533400">
              <a:spcBef>
                <a:spcPct val="20000"/>
              </a:spcBef>
              <a:buClr>
                <a:schemeClr val="tx2"/>
              </a:buClr>
              <a:buFontTx/>
              <a:buAutoNum type="arabicPeriod"/>
            </a:pPr>
            <a:r>
              <a:rPr lang="en-US" altLang="ko-KR" sz="2000" dirty="0">
                <a:latin typeface="Times New Roman" pitchFamily="18" charset="0"/>
              </a:rPr>
              <a:t>Twist-4 matrix elements are interesting itself because,</a:t>
            </a:r>
          </a:p>
          <a:p>
            <a:pPr marL="533400" indent="-533400">
              <a:spcBef>
                <a:spcPct val="20000"/>
              </a:spcBef>
              <a:buClr>
                <a:schemeClr val="tx2"/>
              </a:buClr>
            </a:pPr>
            <a:r>
              <a:rPr lang="en-US" altLang="ko-KR" sz="2000" dirty="0">
                <a:latin typeface="Times New Roman" pitchFamily="18" charset="0"/>
              </a:rPr>
              <a:t>        </a:t>
            </a:r>
            <a:r>
              <a:rPr lang="en-US" altLang="ko-KR" sz="1600" dirty="0">
                <a:latin typeface="Comic Sans MS" pitchFamily="66" charset="0"/>
              </a:rPr>
              <a:t>a) First experimental measurements of </a:t>
            </a:r>
            <a:r>
              <a:rPr lang="en-US" altLang="ko-KR" sz="1600" dirty="0" err="1">
                <a:latin typeface="Comic Sans MS" pitchFamily="66" charset="0"/>
              </a:rPr>
              <a:t>multiparticle</a:t>
            </a:r>
            <a:r>
              <a:rPr lang="en-US" altLang="ko-KR" sz="1600" dirty="0">
                <a:latin typeface="Comic Sans MS" pitchFamily="66" charset="0"/>
              </a:rPr>
              <a:t> correlation inside proton</a:t>
            </a:r>
          </a:p>
          <a:p>
            <a:pPr marL="533400" indent="-533400">
              <a:spcBef>
                <a:spcPct val="20000"/>
              </a:spcBef>
              <a:buClr>
                <a:schemeClr val="tx2"/>
              </a:buClr>
            </a:pPr>
            <a:r>
              <a:rPr lang="en-US" altLang="ko-KR" sz="1600" dirty="0">
                <a:latin typeface="Comic Sans MS" pitchFamily="66" charset="0"/>
              </a:rPr>
              <a:t>         b</a:t>
            </a:r>
            <a:r>
              <a:rPr lang="en-US" altLang="ko-KR" sz="1600" dirty="0" smtClean="0">
                <a:latin typeface="Comic Sans MS" pitchFamily="66" charset="0"/>
              </a:rPr>
              <a:t>) Old data seems to suggest need much </a:t>
            </a:r>
            <a:r>
              <a:rPr lang="en-US" altLang="ko-KR" sz="1600" dirty="0">
                <a:latin typeface="Comic Sans MS" pitchFamily="66" charset="0"/>
              </a:rPr>
              <a:t>more correlation than </a:t>
            </a:r>
            <a:r>
              <a:rPr lang="en-US" altLang="ko-KR" sz="1600" dirty="0">
                <a:solidFill>
                  <a:schemeClr val="accent2"/>
                </a:solidFill>
                <a:latin typeface="Comic Sans MS" pitchFamily="66" charset="0"/>
              </a:rPr>
              <a:t> </a:t>
            </a:r>
          </a:p>
          <a:p>
            <a:pPr marL="533400" indent="-533400">
              <a:spcBef>
                <a:spcPct val="20000"/>
              </a:spcBef>
              <a:buClr>
                <a:schemeClr val="tx2"/>
              </a:buClr>
            </a:pPr>
            <a:endParaRPr lang="en-US" altLang="ko-KR" sz="1600" dirty="0">
              <a:solidFill>
                <a:schemeClr val="accent2"/>
              </a:solidFill>
              <a:latin typeface="Comic Sans MS" pitchFamily="66" charset="0"/>
            </a:endParaRPr>
          </a:p>
          <a:p>
            <a:pPr marL="533400" indent="-533400">
              <a:spcBef>
                <a:spcPct val="20000"/>
              </a:spcBef>
              <a:buClr>
                <a:schemeClr val="tx2"/>
              </a:buClr>
            </a:pPr>
            <a:endParaRPr lang="en-US" altLang="ko-KR" sz="1600" dirty="0">
              <a:solidFill>
                <a:schemeClr val="accent2"/>
              </a:solidFill>
              <a:latin typeface="Comic Sans MS" pitchFamily="66" charset="0"/>
            </a:endParaRPr>
          </a:p>
          <a:p>
            <a:pPr marL="533400" indent="-533400">
              <a:spcBef>
                <a:spcPct val="20000"/>
              </a:spcBef>
              <a:buClr>
                <a:schemeClr val="tx2"/>
              </a:buClr>
            </a:pPr>
            <a:endParaRPr lang="en-US" altLang="ko-KR" sz="1600" dirty="0">
              <a:solidFill>
                <a:schemeClr val="accent2"/>
              </a:solidFill>
              <a:latin typeface="Comic Sans MS" pitchFamily="66" charset="0"/>
            </a:endParaRPr>
          </a:p>
          <a:p>
            <a:pPr marL="533400" indent="-533400">
              <a:spcBef>
                <a:spcPct val="20000"/>
              </a:spcBef>
              <a:buClr>
                <a:schemeClr val="tx2"/>
              </a:buClr>
            </a:pPr>
            <a:endParaRPr lang="en-US" altLang="ko-KR" sz="1600" dirty="0">
              <a:solidFill>
                <a:schemeClr val="accent2"/>
              </a:solidFill>
              <a:latin typeface="Comic Sans MS" pitchFamily="66" charset="0"/>
            </a:endParaRPr>
          </a:p>
          <a:p>
            <a:pPr marL="533400" indent="-533400">
              <a:spcBef>
                <a:spcPct val="20000"/>
              </a:spcBef>
              <a:buClr>
                <a:schemeClr val="tx2"/>
              </a:buClr>
            </a:pPr>
            <a:endParaRPr lang="en-US" altLang="ko-KR" sz="1600" dirty="0">
              <a:solidFill>
                <a:schemeClr val="accent2"/>
              </a:solidFill>
              <a:latin typeface="Comic Sans MS" pitchFamily="66" charset="0"/>
            </a:endParaRPr>
          </a:p>
          <a:p>
            <a:pPr marL="533400" indent="-533400">
              <a:spcBef>
                <a:spcPct val="20000"/>
              </a:spcBef>
              <a:buClr>
                <a:schemeClr val="tx2"/>
              </a:buClr>
            </a:pPr>
            <a:endParaRPr lang="en-US" altLang="ko-KR" sz="1600" dirty="0">
              <a:solidFill>
                <a:schemeClr val="accent2"/>
              </a:solidFill>
              <a:latin typeface="Comic Sans MS" pitchFamily="66" charset="0"/>
            </a:endParaRPr>
          </a:p>
          <a:p>
            <a:pPr marL="533400" indent="-533400">
              <a:spcBef>
                <a:spcPct val="20000"/>
              </a:spcBef>
              <a:buClr>
                <a:schemeClr val="tx2"/>
              </a:buClr>
            </a:pPr>
            <a:r>
              <a:rPr lang="en-US" altLang="ko-KR" sz="1600" dirty="0">
                <a:solidFill>
                  <a:srgbClr val="FF0000"/>
                </a:solidFill>
                <a:latin typeface="Comic Sans MS" pitchFamily="66" charset="0"/>
              </a:rPr>
              <a:t>              such as</a:t>
            </a:r>
          </a:p>
        </p:txBody>
      </p:sp>
      <p:graphicFrame>
        <p:nvGraphicFramePr>
          <p:cNvPr id="667653" name="Object 5"/>
          <p:cNvGraphicFramePr>
            <a:graphicFrameLocks noChangeAspect="1"/>
          </p:cNvGraphicFramePr>
          <p:nvPr/>
        </p:nvGraphicFramePr>
        <p:xfrm>
          <a:off x="0" y="0"/>
          <a:ext cx="9144000" cy="620713"/>
        </p:xfrm>
        <a:graphic>
          <a:graphicData uri="http://schemas.openxmlformats.org/presentationml/2006/ole">
            <p:oleObj spid="_x0000_s667653" name="Image" r:id="rId3" imgW="8857143" imgH="2409524" progId="">
              <p:embed/>
            </p:oleObj>
          </a:graphicData>
        </a:graphic>
      </p:graphicFrame>
      <p:sp>
        <p:nvSpPr>
          <p:cNvPr id="667654" name="Text Box 6"/>
          <p:cNvSpPr txBox="1">
            <a:spLocks noChangeArrowheads="1"/>
          </p:cNvSpPr>
          <p:nvPr/>
        </p:nvSpPr>
        <p:spPr bwMode="auto">
          <a:xfrm>
            <a:off x="3490913" y="115888"/>
            <a:ext cx="2809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400" b="1" i="1">
                <a:solidFill>
                  <a:schemeClr val="bg1"/>
                </a:solidFill>
                <a:latin typeface="Verdana" pitchFamily="34" charset="0"/>
              </a:rPr>
              <a:t>Summary  - i</a:t>
            </a:r>
            <a:endParaRPr lang="en-US" altLang="ko-KR" sz="2400" b="1" baseline="-250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667659" name="Line 11"/>
          <p:cNvSpPr>
            <a:spLocks noChangeShapeType="1"/>
          </p:cNvSpPr>
          <p:nvPr/>
        </p:nvSpPr>
        <p:spPr bwMode="auto">
          <a:xfrm>
            <a:off x="973138" y="2852738"/>
            <a:ext cx="2232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667660" name="Line 12"/>
          <p:cNvSpPr>
            <a:spLocks noChangeShapeType="1"/>
          </p:cNvSpPr>
          <p:nvPr/>
        </p:nvSpPr>
        <p:spPr bwMode="auto">
          <a:xfrm>
            <a:off x="973138" y="3068638"/>
            <a:ext cx="2232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667661" name="Line 13"/>
          <p:cNvSpPr>
            <a:spLocks noChangeShapeType="1"/>
          </p:cNvSpPr>
          <p:nvPr/>
        </p:nvSpPr>
        <p:spPr bwMode="auto">
          <a:xfrm>
            <a:off x="973138" y="3284538"/>
            <a:ext cx="2232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667662" name="AutoShape 14"/>
          <p:cNvSpPr>
            <a:spLocks noChangeArrowheads="1"/>
          </p:cNvSpPr>
          <p:nvPr/>
        </p:nvSpPr>
        <p:spPr bwMode="auto">
          <a:xfrm>
            <a:off x="1620838" y="2781300"/>
            <a:ext cx="144462" cy="142875"/>
          </a:xfrm>
          <a:prstGeom prst="flowChartSummingJunction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667663" name="AutoShape 15"/>
          <p:cNvSpPr>
            <a:spLocks noChangeArrowheads="1"/>
          </p:cNvSpPr>
          <p:nvPr/>
        </p:nvSpPr>
        <p:spPr bwMode="auto">
          <a:xfrm>
            <a:off x="2341563" y="2997200"/>
            <a:ext cx="144462" cy="142875"/>
          </a:xfrm>
          <a:prstGeom prst="flowChartSummingJunction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667664" name="Line 16"/>
          <p:cNvSpPr>
            <a:spLocks noChangeShapeType="1"/>
          </p:cNvSpPr>
          <p:nvPr/>
        </p:nvSpPr>
        <p:spPr bwMode="auto">
          <a:xfrm flipV="1">
            <a:off x="1700213" y="2122488"/>
            <a:ext cx="358775" cy="649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667665" name="Line 17"/>
          <p:cNvSpPr>
            <a:spLocks noChangeShapeType="1"/>
          </p:cNvSpPr>
          <p:nvPr/>
        </p:nvSpPr>
        <p:spPr bwMode="auto">
          <a:xfrm>
            <a:off x="2052638" y="2132013"/>
            <a:ext cx="360362" cy="865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667666" name="Line 18"/>
          <p:cNvSpPr>
            <a:spLocks noChangeShapeType="1"/>
          </p:cNvSpPr>
          <p:nvPr/>
        </p:nvSpPr>
        <p:spPr bwMode="auto">
          <a:xfrm>
            <a:off x="3492500" y="2852738"/>
            <a:ext cx="2232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667667" name="Line 19"/>
          <p:cNvSpPr>
            <a:spLocks noChangeShapeType="1"/>
          </p:cNvSpPr>
          <p:nvPr/>
        </p:nvSpPr>
        <p:spPr bwMode="auto">
          <a:xfrm>
            <a:off x="3492500" y="3068638"/>
            <a:ext cx="2232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667668" name="Line 20"/>
          <p:cNvSpPr>
            <a:spLocks noChangeShapeType="1"/>
          </p:cNvSpPr>
          <p:nvPr/>
        </p:nvSpPr>
        <p:spPr bwMode="auto">
          <a:xfrm>
            <a:off x="3492500" y="3284538"/>
            <a:ext cx="2232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667669" name="AutoShape 21"/>
          <p:cNvSpPr>
            <a:spLocks noChangeArrowheads="1"/>
          </p:cNvSpPr>
          <p:nvPr/>
        </p:nvSpPr>
        <p:spPr bwMode="auto">
          <a:xfrm>
            <a:off x="4140200" y="2781300"/>
            <a:ext cx="144463" cy="142875"/>
          </a:xfrm>
          <a:prstGeom prst="flowChartSummingJunction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667670" name="AutoShape 22"/>
          <p:cNvSpPr>
            <a:spLocks noChangeArrowheads="1"/>
          </p:cNvSpPr>
          <p:nvPr/>
        </p:nvSpPr>
        <p:spPr bwMode="auto">
          <a:xfrm>
            <a:off x="4822825" y="2565400"/>
            <a:ext cx="144463" cy="142875"/>
          </a:xfrm>
          <a:prstGeom prst="flowChartSummingJunction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667671" name="Line 23"/>
          <p:cNvSpPr>
            <a:spLocks noChangeShapeType="1"/>
          </p:cNvSpPr>
          <p:nvPr/>
        </p:nvSpPr>
        <p:spPr bwMode="auto">
          <a:xfrm flipV="1">
            <a:off x="4219575" y="2122488"/>
            <a:ext cx="358775" cy="649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667672" name="Line 24"/>
          <p:cNvSpPr>
            <a:spLocks noChangeShapeType="1"/>
          </p:cNvSpPr>
          <p:nvPr/>
        </p:nvSpPr>
        <p:spPr bwMode="auto">
          <a:xfrm>
            <a:off x="4572000" y="2132013"/>
            <a:ext cx="288925" cy="433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667673" name="Freeform 25"/>
          <p:cNvSpPr>
            <a:spLocks/>
          </p:cNvSpPr>
          <p:nvPr/>
        </p:nvSpPr>
        <p:spPr bwMode="auto">
          <a:xfrm rot="10800000" flipH="1">
            <a:off x="4862513" y="2701925"/>
            <a:ext cx="68262" cy="371475"/>
          </a:xfrm>
          <a:custGeom>
            <a:avLst/>
            <a:gdLst/>
            <a:ahLst/>
            <a:cxnLst>
              <a:cxn ang="0">
                <a:pos x="46" y="499"/>
              </a:cxn>
              <a:cxn ang="0">
                <a:pos x="136" y="408"/>
              </a:cxn>
              <a:cxn ang="0">
                <a:pos x="136" y="499"/>
              </a:cxn>
              <a:cxn ang="0">
                <a:pos x="0" y="362"/>
              </a:cxn>
              <a:cxn ang="0">
                <a:pos x="136" y="272"/>
              </a:cxn>
              <a:cxn ang="0">
                <a:pos x="136" y="362"/>
              </a:cxn>
              <a:cxn ang="0">
                <a:pos x="0" y="226"/>
              </a:cxn>
              <a:cxn ang="0">
                <a:pos x="136" y="136"/>
              </a:cxn>
              <a:cxn ang="0">
                <a:pos x="136" y="226"/>
              </a:cxn>
              <a:cxn ang="0">
                <a:pos x="0" y="90"/>
              </a:cxn>
              <a:cxn ang="0">
                <a:pos x="136" y="0"/>
              </a:cxn>
              <a:cxn ang="0">
                <a:pos x="136" y="90"/>
              </a:cxn>
              <a:cxn ang="0">
                <a:pos x="46" y="0"/>
              </a:cxn>
            </a:cxnLst>
            <a:rect l="0" t="0" r="r" b="b"/>
            <a:pathLst>
              <a:path w="159" h="507">
                <a:moveTo>
                  <a:pt x="46" y="499"/>
                </a:moveTo>
                <a:cubicBezTo>
                  <a:pt x="83" y="453"/>
                  <a:pt x="121" y="408"/>
                  <a:pt x="136" y="408"/>
                </a:cubicBezTo>
                <a:cubicBezTo>
                  <a:pt x="151" y="408"/>
                  <a:pt x="159" y="507"/>
                  <a:pt x="136" y="499"/>
                </a:cubicBezTo>
                <a:cubicBezTo>
                  <a:pt x="113" y="491"/>
                  <a:pt x="0" y="400"/>
                  <a:pt x="0" y="362"/>
                </a:cubicBezTo>
                <a:cubicBezTo>
                  <a:pt x="0" y="324"/>
                  <a:pt x="113" y="272"/>
                  <a:pt x="136" y="272"/>
                </a:cubicBezTo>
                <a:cubicBezTo>
                  <a:pt x="159" y="272"/>
                  <a:pt x="159" y="370"/>
                  <a:pt x="136" y="362"/>
                </a:cubicBezTo>
                <a:cubicBezTo>
                  <a:pt x="113" y="354"/>
                  <a:pt x="0" y="264"/>
                  <a:pt x="0" y="226"/>
                </a:cubicBezTo>
                <a:cubicBezTo>
                  <a:pt x="0" y="188"/>
                  <a:pt x="113" y="136"/>
                  <a:pt x="136" y="136"/>
                </a:cubicBezTo>
                <a:cubicBezTo>
                  <a:pt x="159" y="136"/>
                  <a:pt x="159" y="234"/>
                  <a:pt x="136" y="226"/>
                </a:cubicBezTo>
                <a:cubicBezTo>
                  <a:pt x="113" y="218"/>
                  <a:pt x="0" y="128"/>
                  <a:pt x="0" y="90"/>
                </a:cubicBezTo>
                <a:cubicBezTo>
                  <a:pt x="0" y="52"/>
                  <a:pt x="113" y="0"/>
                  <a:pt x="136" y="0"/>
                </a:cubicBezTo>
                <a:cubicBezTo>
                  <a:pt x="159" y="0"/>
                  <a:pt x="151" y="90"/>
                  <a:pt x="136" y="90"/>
                </a:cubicBezTo>
                <a:cubicBezTo>
                  <a:pt x="121" y="90"/>
                  <a:pt x="61" y="15"/>
                  <a:pt x="46" y="0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667697" name="Line 49"/>
          <p:cNvSpPr>
            <a:spLocks noChangeShapeType="1"/>
          </p:cNvSpPr>
          <p:nvPr/>
        </p:nvSpPr>
        <p:spPr bwMode="auto">
          <a:xfrm>
            <a:off x="2628900" y="4303713"/>
            <a:ext cx="2232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667698" name="Line 50"/>
          <p:cNvSpPr>
            <a:spLocks noChangeShapeType="1"/>
          </p:cNvSpPr>
          <p:nvPr/>
        </p:nvSpPr>
        <p:spPr bwMode="auto">
          <a:xfrm>
            <a:off x="2628900" y="4519613"/>
            <a:ext cx="2232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667699" name="Line 51"/>
          <p:cNvSpPr>
            <a:spLocks noChangeShapeType="1"/>
          </p:cNvSpPr>
          <p:nvPr/>
        </p:nvSpPr>
        <p:spPr bwMode="auto">
          <a:xfrm>
            <a:off x="2628900" y="4735513"/>
            <a:ext cx="2232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667700" name="AutoShape 52"/>
          <p:cNvSpPr>
            <a:spLocks noChangeArrowheads="1"/>
          </p:cNvSpPr>
          <p:nvPr/>
        </p:nvSpPr>
        <p:spPr bwMode="auto">
          <a:xfrm>
            <a:off x="3155950" y="3938588"/>
            <a:ext cx="144463" cy="142875"/>
          </a:xfrm>
          <a:prstGeom prst="flowChartSummingJunction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667701" name="AutoShape 53"/>
          <p:cNvSpPr>
            <a:spLocks noChangeArrowheads="1"/>
          </p:cNvSpPr>
          <p:nvPr/>
        </p:nvSpPr>
        <p:spPr bwMode="auto">
          <a:xfrm>
            <a:off x="3997325" y="4448175"/>
            <a:ext cx="144463" cy="142875"/>
          </a:xfrm>
          <a:prstGeom prst="flowChartSummingJunction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667702" name="Line 54"/>
          <p:cNvSpPr>
            <a:spLocks noChangeShapeType="1"/>
          </p:cNvSpPr>
          <p:nvPr/>
        </p:nvSpPr>
        <p:spPr bwMode="auto">
          <a:xfrm flipV="1">
            <a:off x="3276600" y="3573463"/>
            <a:ext cx="438150" cy="369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667703" name="Line 55"/>
          <p:cNvSpPr>
            <a:spLocks noChangeShapeType="1"/>
          </p:cNvSpPr>
          <p:nvPr/>
        </p:nvSpPr>
        <p:spPr bwMode="auto">
          <a:xfrm>
            <a:off x="3708400" y="3582988"/>
            <a:ext cx="360363" cy="865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667704" name="Line 56"/>
          <p:cNvSpPr>
            <a:spLocks noChangeShapeType="1"/>
          </p:cNvSpPr>
          <p:nvPr/>
        </p:nvSpPr>
        <p:spPr bwMode="auto">
          <a:xfrm>
            <a:off x="5148263" y="4303713"/>
            <a:ext cx="2232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667705" name="Line 57"/>
          <p:cNvSpPr>
            <a:spLocks noChangeShapeType="1"/>
          </p:cNvSpPr>
          <p:nvPr/>
        </p:nvSpPr>
        <p:spPr bwMode="auto">
          <a:xfrm>
            <a:off x="5148263" y="4519613"/>
            <a:ext cx="2232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667706" name="Line 58"/>
          <p:cNvSpPr>
            <a:spLocks noChangeShapeType="1"/>
          </p:cNvSpPr>
          <p:nvPr/>
        </p:nvSpPr>
        <p:spPr bwMode="auto">
          <a:xfrm>
            <a:off x="5148263" y="4735513"/>
            <a:ext cx="2232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667708" name="AutoShape 60"/>
          <p:cNvSpPr>
            <a:spLocks noChangeArrowheads="1"/>
          </p:cNvSpPr>
          <p:nvPr/>
        </p:nvSpPr>
        <p:spPr bwMode="auto">
          <a:xfrm>
            <a:off x="6478588" y="4016375"/>
            <a:ext cx="144462" cy="142875"/>
          </a:xfrm>
          <a:prstGeom prst="flowChartSummingJunction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667710" name="Line 62"/>
          <p:cNvSpPr>
            <a:spLocks noChangeShapeType="1"/>
          </p:cNvSpPr>
          <p:nvPr/>
        </p:nvSpPr>
        <p:spPr bwMode="auto">
          <a:xfrm>
            <a:off x="6227763" y="3582988"/>
            <a:ext cx="288925" cy="433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667711" name="Freeform 63"/>
          <p:cNvSpPr>
            <a:spLocks/>
          </p:cNvSpPr>
          <p:nvPr/>
        </p:nvSpPr>
        <p:spPr bwMode="auto">
          <a:xfrm rot="10800000" flipH="1">
            <a:off x="6518275" y="4152900"/>
            <a:ext cx="68263" cy="371475"/>
          </a:xfrm>
          <a:custGeom>
            <a:avLst/>
            <a:gdLst/>
            <a:ahLst/>
            <a:cxnLst>
              <a:cxn ang="0">
                <a:pos x="46" y="499"/>
              </a:cxn>
              <a:cxn ang="0">
                <a:pos x="136" y="408"/>
              </a:cxn>
              <a:cxn ang="0">
                <a:pos x="136" y="499"/>
              </a:cxn>
              <a:cxn ang="0">
                <a:pos x="0" y="362"/>
              </a:cxn>
              <a:cxn ang="0">
                <a:pos x="136" y="272"/>
              </a:cxn>
              <a:cxn ang="0">
                <a:pos x="136" y="362"/>
              </a:cxn>
              <a:cxn ang="0">
                <a:pos x="0" y="226"/>
              </a:cxn>
              <a:cxn ang="0">
                <a:pos x="136" y="136"/>
              </a:cxn>
              <a:cxn ang="0">
                <a:pos x="136" y="226"/>
              </a:cxn>
              <a:cxn ang="0">
                <a:pos x="0" y="90"/>
              </a:cxn>
              <a:cxn ang="0">
                <a:pos x="136" y="0"/>
              </a:cxn>
              <a:cxn ang="0">
                <a:pos x="136" y="90"/>
              </a:cxn>
              <a:cxn ang="0">
                <a:pos x="46" y="0"/>
              </a:cxn>
            </a:cxnLst>
            <a:rect l="0" t="0" r="r" b="b"/>
            <a:pathLst>
              <a:path w="159" h="507">
                <a:moveTo>
                  <a:pt x="46" y="499"/>
                </a:moveTo>
                <a:cubicBezTo>
                  <a:pt x="83" y="453"/>
                  <a:pt x="121" y="408"/>
                  <a:pt x="136" y="408"/>
                </a:cubicBezTo>
                <a:cubicBezTo>
                  <a:pt x="151" y="408"/>
                  <a:pt x="159" y="507"/>
                  <a:pt x="136" y="499"/>
                </a:cubicBezTo>
                <a:cubicBezTo>
                  <a:pt x="113" y="491"/>
                  <a:pt x="0" y="400"/>
                  <a:pt x="0" y="362"/>
                </a:cubicBezTo>
                <a:cubicBezTo>
                  <a:pt x="0" y="324"/>
                  <a:pt x="113" y="272"/>
                  <a:pt x="136" y="272"/>
                </a:cubicBezTo>
                <a:cubicBezTo>
                  <a:pt x="159" y="272"/>
                  <a:pt x="159" y="370"/>
                  <a:pt x="136" y="362"/>
                </a:cubicBezTo>
                <a:cubicBezTo>
                  <a:pt x="113" y="354"/>
                  <a:pt x="0" y="264"/>
                  <a:pt x="0" y="226"/>
                </a:cubicBezTo>
                <a:cubicBezTo>
                  <a:pt x="0" y="188"/>
                  <a:pt x="113" y="136"/>
                  <a:pt x="136" y="136"/>
                </a:cubicBezTo>
                <a:cubicBezTo>
                  <a:pt x="159" y="136"/>
                  <a:pt x="159" y="234"/>
                  <a:pt x="136" y="226"/>
                </a:cubicBezTo>
                <a:cubicBezTo>
                  <a:pt x="113" y="218"/>
                  <a:pt x="0" y="128"/>
                  <a:pt x="0" y="90"/>
                </a:cubicBezTo>
                <a:cubicBezTo>
                  <a:pt x="0" y="52"/>
                  <a:pt x="113" y="0"/>
                  <a:pt x="136" y="0"/>
                </a:cubicBezTo>
                <a:cubicBezTo>
                  <a:pt x="159" y="0"/>
                  <a:pt x="151" y="90"/>
                  <a:pt x="136" y="90"/>
                </a:cubicBezTo>
                <a:cubicBezTo>
                  <a:pt x="121" y="90"/>
                  <a:pt x="61" y="15"/>
                  <a:pt x="46" y="0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667712" name="Freeform 64"/>
          <p:cNvSpPr>
            <a:spLocks/>
          </p:cNvSpPr>
          <p:nvPr/>
        </p:nvSpPr>
        <p:spPr bwMode="auto">
          <a:xfrm rot="10800000" flipH="1">
            <a:off x="2814638" y="4148138"/>
            <a:ext cx="68262" cy="371475"/>
          </a:xfrm>
          <a:custGeom>
            <a:avLst/>
            <a:gdLst/>
            <a:ahLst/>
            <a:cxnLst>
              <a:cxn ang="0">
                <a:pos x="46" y="499"/>
              </a:cxn>
              <a:cxn ang="0">
                <a:pos x="136" y="408"/>
              </a:cxn>
              <a:cxn ang="0">
                <a:pos x="136" y="499"/>
              </a:cxn>
              <a:cxn ang="0">
                <a:pos x="0" y="362"/>
              </a:cxn>
              <a:cxn ang="0">
                <a:pos x="136" y="272"/>
              </a:cxn>
              <a:cxn ang="0">
                <a:pos x="136" y="362"/>
              </a:cxn>
              <a:cxn ang="0">
                <a:pos x="0" y="226"/>
              </a:cxn>
              <a:cxn ang="0">
                <a:pos x="136" y="136"/>
              </a:cxn>
              <a:cxn ang="0">
                <a:pos x="136" y="226"/>
              </a:cxn>
              <a:cxn ang="0">
                <a:pos x="0" y="90"/>
              </a:cxn>
              <a:cxn ang="0">
                <a:pos x="136" y="0"/>
              </a:cxn>
              <a:cxn ang="0">
                <a:pos x="136" y="90"/>
              </a:cxn>
              <a:cxn ang="0">
                <a:pos x="46" y="0"/>
              </a:cxn>
            </a:cxnLst>
            <a:rect l="0" t="0" r="r" b="b"/>
            <a:pathLst>
              <a:path w="159" h="507">
                <a:moveTo>
                  <a:pt x="46" y="499"/>
                </a:moveTo>
                <a:cubicBezTo>
                  <a:pt x="83" y="453"/>
                  <a:pt x="121" y="408"/>
                  <a:pt x="136" y="408"/>
                </a:cubicBezTo>
                <a:cubicBezTo>
                  <a:pt x="151" y="408"/>
                  <a:pt x="159" y="507"/>
                  <a:pt x="136" y="499"/>
                </a:cubicBezTo>
                <a:cubicBezTo>
                  <a:pt x="113" y="491"/>
                  <a:pt x="0" y="400"/>
                  <a:pt x="0" y="362"/>
                </a:cubicBezTo>
                <a:cubicBezTo>
                  <a:pt x="0" y="324"/>
                  <a:pt x="113" y="272"/>
                  <a:pt x="136" y="272"/>
                </a:cubicBezTo>
                <a:cubicBezTo>
                  <a:pt x="159" y="272"/>
                  <a:pt x="159" y="370"/>
                  <a:pt x="136" y="362"/>
                </a:cubicBezTo>
                <a:cubicBezTo>
                  <a:pt x="113" y="354"/>
                  <a:pt x="0" y="264"/>
                  <a:pt x="0" y="226"/>
                </a:cubicBezTo>
                <a:cubicBezTo>
                  <a:pt x="0" y="188"/>
                  <a:pt x="113" y="136"/>
                  <a:pt x="136" y="136"/>
                </a:cubicBezTo>
                <a:cubicBezTo>
                  <a:pt x="159" y="136"/>
                  <a:pt x="159" y="234"/>
                  <a:pt x="136" y="226"/>
                </a:cubicBezTo>
                <a:cubicBezTo>
                  <a:pt x="113" y="218"/>
                  <a:pt x="0" y="128"/>
                  <a:pt x="0" y="90"/>
                </a:cubicBezTo>
                <a:cubicBezTo>
                  <a:pt x="0" y="52"/>
                  <a:pt x="113" y="0"/>
                  <a:pt x="136" y="0"/>
                </a:cubicBezTo>
                <a:cubicBezTo>
                  <a:pt x="159" y="0"/>
                  <a:pt x="151" y="90"/>
                  <a:pt x="136" y="90"/>
                </a:cubicBezTo>
                <a:cubicBezTo>
                  <a:pt x="121" y="90"/>
                  <a:pt x="61" y="15"/>
                  <a:pt x="46" y="0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667713" name="Freeform 65"/>
          <p:cNvSpPr>
            <a:spLocks/>
          </p:cNvSpPr>
          <p:nvPr/>
        </p:nvSpPr>
        <p:spPr bwMode="auto">
          <a:xfrm rot="10800000" flipH="1">
            <a:off x="3582988" y="4148138"/>
            <a:ext cx="68262" cy="371475"/>
          </a:xfrm>
          <a:custGeom>
            <a:avLst/>
            <a:gdLst/>
            <a:ahLst/>
            <a:cxnLst>
              <a:cxn ang="0">
                <a:pos x="46" y="499"/>
              </a:cxn>
              <a:cxn ang="0">
                <a:pos x="136" y="408"/>
              </a:cxn>
              <a:cxn ang="0">
                <a:pos x="136" y="499"/>
              </a:cxn>
              <a:cxn ang="0">
                <a:pos x="0" y="362"/>
              </a:cxn>
              <a:cxn ang="0">
                <a:pos x="136" y="272"/>
              </a:cxn>
              <a:cxn ang="0">
                <a:pos x="136" y="362"/>
              </a:cxn>
              <a:cxn ang="0">
                <a:pos x="0" y="226"/>
              </a:cxn>
              <a:cxn ang="0">
                <a:pos x="136" y="136"/>
              </a:cxn>
              <a:cxn ang="0">
                <a:pos x="136" y="226"/>
              </a:cxn>
              <a:cxn ang="0">
                <a:pos x="0" y="90"/>
              </a:cxn>
              <a:cxn ang="0">
                <a:pos x="136" y="0"/>
              </a:cxn>
              <a:cxn ang="0">
                <a:pos x="136" y="90"/>
              </a:cxn>
              <a:cxn ang="0">
                <a:pos x="46" y="0"/>
              </a:cxn>
            </a:cxnLst>
            <a:rect l="0" t="0" r="r" b="b"/>
            <a:pathLst>
              <a:path w="159" h="507">
                <a:moveTo>
                  <a:pt x="46" y="499"/>
                </a:moveTo>
                <a:cubicBezTo>
                  <a:pt x="83" y="453"/>
                  <a:pt x="121" y="408"/>
                  <a:pt x="136" y="408"/>
                </a:cubicBezTo>
                <a:cubicBezTo>
                  <a:pt x="151" y="408"/>
                  <a:pt x="159" y="507"/>
                  <a:pt x="136" y="499"/>
                </a:cubicBezTo>
                <a:cubicBezTo>
                  <a:pt x="113" y="491"/>
                  <a:pt x="0" y="400"/>
                  <a:pt x="0" y="362"/>
                </a:cubicBezTo>
                <a:cubicBezTo>
                  <a:pt x="0" y="324"/>
                  <a:pt x="113" y="272"/>
                  <a:pt x="136" y="272"/>
                </a:cubicBezTo>
                <a:cubicBezTo>
                  <a:pt x="159" y="272"/>
                  <a:pt x="159" y="370"/>
                  <a:pt x="136" y="362"/>
                </a:cubicBezTo>
                <a:cubicBezTo>
                  <a:pt x="113" y="354"/>
                  <a:pt x="0" y="264"/>
                  <a:pt x="0" y="226"/>
                </a:cubicBezTo>
                <a:cubicBezTo>
                  <a:pt x="0" y="188"/>
                  <a:pt x="113" y="136"/>
                  <a:pt x="136" y="136"/>
                </a:cubicBezTo>
                <a:cubicBezTo>
                  <a:pt x="159" y="136"/>
                  <a:pt x="159" y="234"/>
                  <a:pt x="136" y="226"/>
                </a:cubicBezTo>
                <a:cubicBezTo>
                  <a:pt x="113" y="218"/>
                  <a:pt x="0" y="128"/>
                  <a:pt x="0" y="90"/>
                </a:cubicBezTo>
                <a:cubicBezTo>
                  <a:pt x="0" y="52"/>
                  <a:pt x="113" y="0"/>
                  <a:pt x="136" y="0"/>
                </a:cubicBezTo>
                <a:cubicBezTo>
                  <a:pt x="159" y="0"/>
                  <a:pt x="151" y="90"/>
                  <a:pt x="136" y="90"/>
                </a:cubicBezTo>
                <a:cubicBezTo>
                  <a:pt x="121" y="90"/>
                  <a:pt x="61" y="15"/>
                  <a:pt x="46" y="0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667714" name="Oval 66"/>
          <p:cNvSpPr>
            <a:spLocks noChangeArrowheads="1"/>
          </p:cNvSpPr>
          <p:nvPr/>
        </p:nvSpPr>
        <p:spPr bwMode="auto">
          <a:xfrm>
            <a:off x="2843213" y="4016375"/>
            <a:ext cx="792162" cy="2159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667715" name="AutoShape 67"/>
          <p:cNvSpPr>
            <a:spLocks noChangeArrowheads="1"/>
          </p:cNvSpPr>
          <p:nvPr/>
        </p:nvSpPr>
        <p:spPr bwMode="auto">
          <a:xfrm>
            <a:off x="5668963" y="3938588"/>
            <a:ext cx="144462" cy="142875"/>
          </a:xfrm>
          <a:prstGeom prst="flowChartSummingJunction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667716" name="Line 68"/>
          <p:cNvSpPr>
            <a:spLocks noChangeShapeType="1"/>
          </p:cNvSpPr>
          <p:nvPr/>
        </p:nvSpPr>
        <p:spPr bwMode="auto">
          <a:xfrm flipV="1">
            <a:off x="5789613" y="3573463"/>
            <a:ext cx="438150" cy="369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667717" name="Freeform 69"/>
          <p:cNvSpPr>
            <a:spLocks/>
          </p:cNvSpPr>
          <p:nvPr/>
        </p:nvSpPr>
        <p:spPr bwMode="auto">
          <a:xfrm rot="10800000" flipH="1">
            <a:off x="5327650" y="4148138"/>
            <a:ext cx="68263" cy="371475"/>
          </a:xfrm>
          <a:custGeom>
            <a:avLst/>
            <a:gdLst/>
            <a:ahLst/>
            <a:cxnLst>
              <a:cxn ang="0">
                <a:pos x="46" y="499"/>
              </a:cxn>
              <a:cxn ang="0">
                <a:pos x="136" y="408"/>
              </a:cxn>
              <a:cxn ang="0">
                <a:pos x="136" y="499"/>
              </a:cxn>
              <a:cxn ang="0">
                <a:pos x="0" y="362"/>
              </a:cxn>
              <a:cxn ang="0">
                <a:pos x="136" y="272"/>
              </a:cxn>
              <a:cxn ang="0">
                <a:pos x="136" y="362"/>
              </a:cxn>
              <a:cxn ang="0">
                <a:pos x="0" y="226"/>
              </a:cxn>
              <a:cxn ang="0">
                <a:pos x="136" y="136"/>
              </a:cxn>
              <a:cxn ang="0">
                <a:pos x="136" y="226"/>
              </a:cxn>
              <a:cxn ang="0">
                <a:pos x="0" y="90"/>
              </a:cxn>
              <a:cxn ang="0">
                <a:pos x="136" y="0"/>
              </a:cxn>
              <a:cxn ang="0">
                <a:pos x="136" y="90"/>
              </a:cxn>
              <a:cxn ang="0">
                <a:pos x="46" y="0"/>
              </a:cxn>
            </a:cxnLst>
            <a:rect l="0" t="0" r="r" b="b"/>
            <a:pathLst>
              <a:path w="159" h="507">
                <a:moveTo>
                  <a:pt x="46" y="499"/>
                </a:moveTo>
                <a:cubicBezTo>
                  <a:pt x="83" y="453"/>
                  <a:pt x="121" y="408"/>
                  <a:pt x="136" y="408"/>
                </a:cubicBezTo>
                <a:cubicBezTo>
                  <a:pt x="151" y="408"/>
                  <a:pt x="159" y="507"/>
                  <a:pt x="136" y="499"/>
                </a:cubicBezTo>
                <a:cubicBezTo>
                  <a:pt x="113" y="491"/>
                  <a:pt x="0" y="400"/>
                  <a:pt x="0" y="362"/>
                </a:cubicBezTo>
                <a:cubicBezTo>
                  <a:pt x="0" y="324"/>
                  <a:pt x="113" y="272"/>
                  <a:pt x="136" y="272"/>
                </a:cubicBezTo>
                <a:cubicBezTo>
                  <a:pt x="159" y="272"/>
                  <a:pt x="159" y="370"/>
                  <a:pt x="136" y="362"/>
                </a:cubicBezTo>
                <a:cubicBezTo>
                  <a:pt x="113" y="354"/>
                  <a:pt x="0" y="264"/>
                  <a:pt x="0" y="226"/>
                </a:cubicBezTo>
                <a:cubicBezTo>
                  <a:pt x="0" y="188"/>
                  <a:pt x="113" y="136"/>
                  <a:pt x="136" y="136"/>
                </a:cubicBezTo>
                <a:cubicBezTo>
                  <a:pt x="159" y="136"/>
                  <a:pt x="159" y="234"/>
                  <a:pt x="136" y="226"/>
                </a:cubicBezTo>
                <a:cubicBezTo>
                  <a:pt x="113" y="218"/>
                  <a:pt x="0" y="128"/>
                  <a:pt x="0" y="90"/>
                </a:cubicBezTo>
                <a:cubicBezTo>
                  <a:pt x="0" y="52"/>
                  <a:pt x="113" y="0"/>
                  <a:pt x="136" y="0"/>
                </a:cubicBezTo>
                <a:cubicBezTo>
                  <a:pt x="159" y="0"/>
                  <a:pt x="151" y="90"/>
                  <a:pt x="136" y="90"/>
                </a:cubicBezTo>
                <a:cubicBezTo>
                  <a:pt x="121" y="90"/>
                  <a:pt x="61" y="15"/>
                  <a:pt x="46" y="0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667718" name="Freeform 70"/>
          <p:cNvSpPr>
            <a:spLocks/>
          </p:cNvSpPr>
          <p:nvPr/>
        </p:nvSpPr>
        <p:spPr bwMode="auto">
          <a:xfrm rot="10800000" flipH="1">
            <a:off x="6096000" y="4148138"/>
            <a:ext cx="68263" cy="371475"/>
          </a:xfrm>
          <a:custGeom>
            <a:avLst/>
            <a:gdLst/>
            <a:ahLst/>
            <a:cxnLst>
              <a:cxn ang="0">
                <a:pos x="46" y="499"/>
              </a:cxn>
              <a:cxn ang="0">
                <a:pos x="136" y="408"/>
              </a:cxn>
              <a:cxn ang="0">
                <a:pos x="136" y="499"/>
              </a:cxn>
              <a:cxn ang="0">
                <a:pos x="0" y="362"/>
              </a:cxn>
              <a:cxn ang="0">
                <a:pos x="136" y="272"/>
              </a:cxn>
              <a:cxn ang="0">
                <a:pos x="136" y="362"/>
              </a:cxn>
              <a:cxn ang="0">
                <a:pos x="0" y="226"/>
              </a:cxn>
              <a:cxn ang="0">
                <a:pos x="136" y="136"/>
              </a:cxn>
              <a:cxn ang="0">
                <a:pos x="136" y="226"/>
              </a:cxn>
              <a:cxn ang="0">
                <a:pos x="0" y="90"/>
              </a:cxn>
              <a:cxn ang="0">
                <a:pos x="136" y="0"/>
              </a:cxn>
              <a:cxn ang="0">
                <a:pos x="136" y="90"/>
              </a:cxn>
              <a:cxn ang="0">
                <a:pos x="46" y="0"/>
              </a:cxn>
            </a:cxnLst>
            <a:rect l="0" t="0" r="r" b="b"/>
            <a:pathLst>
              <a:path w="159" h="507">
                <a:moveTo>
                  <a:pt x="46" y="499"/>
                </a:moveTo>
                <a:cubicBezTo>
                  <a:pt x="83" y="453"/>
                  <a:pt x="121" y="408"/>
                  <a:pt x="136" y="408"/>
                </a:cubicBezTo>
                <a:cubicBezTo>
                  <a:pt x="151" y="408"/>
                  <a:pt x="159" y="507"/>
                  <a:pt x="136" y="499"/>
                </a:cubicBezTo>
                <a:cubicBezTo>
                  <a:pt x="113" y="491"/>
                  <a:pt x="0" y="400"/>
                  <a:pt x="0" y="362"/>
                </a:cubicBezTo>
                <a:cubicBezTo>
                  <a:pt x="0" y="324"/>
                  <a:pt x="113" y="272"/>
                  <a:pt x="136" y="272"/>
                </a:cubicBezTo>
                <a:cubicBezTo>
                  <a:pt x="159" y="272"/>
                  <a:pt x="159" y="370"/>
                  <a:pt x="136" y="362"/>
                </a:cubicBezTo>
                <a:cubicBezTo>
                  <a:pt x="113" y="354"/>
                  <a:pt x="0" y="264"/>
                  <a:pt x="0" y="226"/>
                </a:cubicBezTo>
                <a:cubicBezTo>
                  <a:pt x="0" y="188"/>
                  <a:pt x="113" y="136"/>
                  <a:pt x="136" y="136"/>
                </a:cubicBezTo>
                <a:cubicBezTo>
                  <a:pt x="159" y="136"/>
                  <a:pt x="159" y="234"/>
                  <a:pt x="136" y="226"/>
                </a:cubicBezTo>
                <a:cubicBezTo>
                  <a:pt x="113" y="218"/>
                  <a:pt x="0" y="128"/>
                  <a:pt x="0" y="90"/>
                </a:cubicBezTo>
                <a:cubicBezTo>
                  <a:pt x="0" y="52"/>
                  <a:pt x="113" y="0"/>
                  <a:pt x="136" y="0"/>
                </a:cubicBezTo>
                <a:cubicBezTo>
                  <a:pt x="159" y="0"/>
                  <a:pt x="151" y="90"/>
                  <a:pt x="136" y="90"/>
                </a:cubicBezTo>
                <a:cubicBezTo>
                  <a:pt x="121" y="90"/>
                  <a:pt x="61" y="15"/>
                  <a:pt x="46" y="0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667719" name="Oval 71"/>
          <p:cNvSpPr>
            <a:spLocks noChangeArrowheads="1"/>
          </p:cNvSpPr>
          <p:nvPr/>
        </p:nvSpPr>
        <p:spPr bwMode="auto">
          <a:xfrm>
            <a:off x="5356225" y="4016375"/>
            <a:ext cx="792163" cy="2159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S H Lee</a:t>
            </a:r>
          </a:p>
        </p:txBody>
      </p:sp>
      <p:sp>
        <p:nvSpPr>
          <p:cNvPr id="43" name="슬라이드 번호 개체 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99DBE1-94D5-4854-AD98-2345F632BBEE}" type="slidenum">
              <a:rPr lang="ko-KR" altLang="en-US"/>
              <a:pPr/>
              <a:t>16</a:t>
            </a:fld>
            <a:endParaRPr lang="en-US" altLang="ko-KR"/>
          </a:p>
        </p:txBody>
      </p:sp>
      <p:sp>
        <p:nvSpPr>
          <p:cNvPr id="667650" name="Rectangle 2"/>
          <p:cNvSpPr>
            <a:spLocks noChangeArrowheads="1"/>
          </p:cNvSpPr>
          <p:nvPr/>
        </p:nvSpPr>
        <p:spPr bwMode="auto">
          <a:xfrm>
            <a:off x="323850" y="981075"/>
            <a:ext cx="8496300" cy="876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33400" indent="-533400">
              <a:spcBef>
                <a:spcPct val="20000"/>
              </a:spcBef>
              <a:buClr>
                <a:schemeClr val="tx2"/>
              </a:buClr>
              <a:buAutoNum type="arabicPeriod" startAt="2"/>
            </a:pPr>
            <a:r>
              <a:rPr lang="en-US" altLang="ko-KR" sz="2000" dirty="0" smtClean="0">
                <a:latin typeface="Times New Roman" pitchFamily="18" charset="0"/>
              </a:rPr>
              <a:t>Twist-4 </a:t>
            </a:r>
            <a:r>
              <a:rPr lang="en-US" altLang="ko-KR" sz="2000" dirty="0">
                <a:latin typeface="Times New Roman" pitchFamily="18" charset="0"/>
              </a:rPr>
              <a:t>matrix elements are </a:t>
            </a:r>
            <a:r>
              <a:rPr lang="en-US" altLang="ko-KR" sz="2000" dirty="0" smtClean="0">
                <a:latin typeface="Times New Roman" pitchFamily="18" charset="0"/>
              </a:rPr>
              <a:t>relevant for Vector and Axial vector in medium</a:t>
            </a:r>
          </a:p>
        </p:txBody>
      </p:sp>
      <p:graphicFrame>
        <p:nvGraphicFramePr>
          <p:cNvPr id="667653" name="Object 5"/>
          <p:cNvGraphicFramePr>
            <a:graphicFrameLocks noChangeAspect="1"/>
          </p:cNvGraphicFramePr>
          <p:nvPr/>
        </p:nvGraphicFramePr>
        <p:xfrm>
          <a:off x="0" y="0"/>
          <a:ext cx="9144000" cy="620713"/>
        </p:xfrm>
        <a:graphic>
          <a:graphicData uri="http://schemas.openxmlformats.org/presentationml/2006/ole">
            <p:oleObj spid="_x0000_s735234" name="Image" r:id="rId3" imgW="8857143" imgH="2409524" progId="">
              <p:embed/>
            </p:oleObj>
          </a:graphicData>
        </a:graphic>
      </p:graphicFrame>
      <p:sp>
        <p:nvSpPr>
          <p:cNvPr id="667654" name="Text Box 6"/>
          <p:cNvSpPr txBox="1">
            <a:spLocks noChangeArrowheads="1"/>
          </p:cNvSpPr>
          <p:nvPr/>
        </p:nvSpPr>
        <p:spPr bwMode="auto">
          <a:xfrm>
            <a:off x="3490913" y="115888"/>
            <a:ext cx="2809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400" b="1" i="1" dirty="0">
                <a:solidFill>
                  <a:schemeClr val="bg1"/>
                </a:solidFill>
                <a:latin typeface="Verdana" pitchFamily="34" charset="0"/>
              </a:rPr>
              <a:t>Summary  - </a:t>
            </a:r>
            <a:r>
              <a:rPr lang="en-US" altLang="ko-KR" sz="2400" b="1" i="1" dirty="0" smtClean="0">
                <a:solidFill>
                  <a:schemeClr val="bg1"/>
                </a:solidFill>
                <a:latin typeface="Verdana" pitchFamily="34" charset="0"/>
              </a:rPr>
              <a:t>ii</a:t>
            </a:r>
            <a:endParaRPr lang="en-US" altLang="ko-KR" sz="2400" b="1" baseline="-25000" dirty="0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7352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3042" y="5000636"/>
            <a:ext cx="4867275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735237" name="Object 5"/>
          <p:cNvGraphicFramePr>
            <a:graphicFrameLocks noChangeAspect="1"/>
          </p:cNvGraphicFramePr>
          <p:nvPr/>
        </p:nvGraphicFramePr>
        <p:xfrm>
          <a:off x="833438" y="1663696"/>
          <a:ext cx="6723062" cy="1193800"/>
        </p:xfrm>
        <a:graphic>
          <a:graphicData uri="http://schemas.openxmlformats.org/presentationml/2006/ole">
            <p:oleObj spid="_x0000_s735237" name="수식" r:id="rId5" imgW="4851360" imgH="863280" progId="Equation.3">
              <p:embed/>
            </p:oleObj>
          </a:graphicData>
        </a:graphic>
      </p:graphicFrame>
      <p:graphicFrame>
        <p:nvGraphicFramePr>
          <p:cNvPr id="735238" name="Object 6"/>
          <p:cNvGraphicFramePr>
            <a:graphicFrameLocks noChangeAspect="1"/>
          </p:cNvGraphicFramePr>
          <p:nvPr/>
        </p:nvGraphicFramePr>
        <p:xfrm>
          <a:off x="928662" y="3286124"/>
          <a:ext cx="3784600" cy="1052513"/>
        </p:xfrm>
        <a:graphic>
          <a:graphicData uri="http://schemas.openxmlformats.org/presentationml/2006/ole">
            <p:oleObj spid="_x0000_s735238" name="수식" r:id="rId6" imgW="2730240" imgH="761760" progId="Equation.3">
              <p:embed/>
            </p:oleObj>
          </a:graphicData>
        </a:graphic>
      </p:graphicFrame>
      <p:graphicFrame>
        <p:nvGraphicFramePr>
          <p:cNvPr id="735239" name="Object 7"/>
          <p:cNvGraphicFramePr>
            <a:graphicFrameLocks noChangeAspect="1"/>
          </p:cNvGraphicFramePr>
          <p:nvPr/>
        </p:nvGraphicFramePr>
        <p:xfrm>
          <a:off x="1612924" y="4714875"/>
          <a:ext cx="6388100" cy="350838"/>
        </p:xfrm>
        <a:graphic>
          <a:graphicData uri="http://schemas.openxmlformats.org/presentationml/2006/ole">
            <p:oleObj spid="_x0000_s735239" name="수식" r:id="rId7" imgW="4609800" imgH="2538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S H Lee</a:t>
            </a:r>
          </a:p>
        </p:txBody>
      </p:sp>
      <p:sp>
        <p:nvSpPr>
          <p:cNvPr id="8" name="슬라이드 번호 개체 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CB7B74-41EB-4396-8079-9A7B62C75F41}" type="slidenum">
              <a:rPr lang="ko-KR" altLang="en-US"/>
              <a:pPr/>
              <a:t>17</a:t>
            </a:fld>
            <a:endParaRPr lang="en-US" altLang="ko-KR"/>
          </a:p>
        </p:txBody>
      </p:sp>
      <p:sp>
        <p:nvSpPr>
          <p:cNvPr id="704514" name="Rectangle 2"/>
          <p:cNvSpPr>
            <a:spLocks noChangeArrowheads="1"/>
          </p:cNvSpPr>
          <p:nvPr/>
        </p:nvSpPr>
        <p:spPr bwMode="auto">
          <a:xfrm>
            <a:off x="323850" y="981075"/>
            <a:ext cx="84963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33400" indent="-533400">
              <a:spcBef>
                <a:spcPct val="20000"/>
              </a:spcBef>
              <a:buClr>
                <a:schemeClr val="tx2"/>
              </a:buClr>
            </a:pPr>
            <a:r>
              <a:rPr lang="en-US" altLang="ko-KR" sz="2000" dirty="0">
                <a:latin typeface="Times New Roman" pitchFamily="18" charset="0"/>
              </a:rPr>
              <a:t>2.     </a:t>
            </a:r>
            <a:r>
              <a:rPr lang="en-US" altLang="ko-KR" sz="2000" dirty="0" smtClean="0">
                <a:latin typeface="Times New Roman" pitchFamily="18" charset="0"/>
              </a:rPr>
              <a:t>Analysis suggests Large cancellation in Twist-4 effect in F</a:t>
            </a:r>
            <a:r>
              <a:rPr lang="en-US" altLang="ko-KR" sz="2000" baseline="-25000" dirty="0" smtClean="0">
                <a:latin typeface="Times New Roman" pitchFamily="18" charset="0"/>
              </a:rPr>
              <a:t>2</a:t>
            </a:r>
            <a:endParaRPr lang="en-US" altLang="ko-KR" sz="1600" baseline="-25000" dirty="0">
              <a:solidFill>
                <a:schemeClr val="accent2"/>
              </a:solidFill>
              <a:latin typeface="Comic Sans MS" pitchFamily="66" charset="0"/>
            </a:endParaRPr>
          </a:p>
        </p:txBody>
      </p:sp>
      <p:graphicFrame>
        <p:nvGraphicFramePr>
          <p:cNvPr id="704515" name="Object 3"/>
          <p:cNvGraphicFramePr>
            <a:graphicFrameLocks noChangeAspect="1"/>
          </p:cNvGraphicFramePr>
          <p:nvPr/>
        </p:nvGraphicFramePr>
        <p:xfrm>
          <a:off x="0" y="0"/>
          <a:ext cx="9144000" cy="620713"/>
        </p:xfrm>
        <a:graphic>
          <a:graphicData uri="http://schemas.openxmlformats.org/presentationml/2006/ole">
            <p:oleObj spid="_x0000_s704515" name="Image" r:id="rId3" imgW="8857143" imgH="2409524" progId="">
              <p:embed/>
            </p:oleObj>
          </a:graphicData>
        </a:graphic>
      </p:graphicFrame>
      <p:sp>
        <p:nvSpPr>
          <p:cNvPr id="704516" name="Text Box 4"/>
          <p:cNvSpPr txBox="1">
            <a:spLocks noChangeArrowheads="1"/>
          </p:cNvSpPr>
          <p:nvPr/>
        </p:nvSpPr>
        <p:spPr bwMode="auto">
          <a:xfrm>
            <a:off x="3490913" y="115888"/>
            <a:ext cx="2809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400" b="1" i="1" dirty="0" smtClean="0">
                <a:solidFill>
                  <a:schemeClr val="bg1"/>
                </a:solidFill>
                <a:latin typeface="Verdana" pitchFamily="34" charset="0"/>
              </a:rPr>
              <a:t>Summary  - iii</a:t>
            </a:r>
            <a:endParaRPr lang="en-US" altLang="ko-KR" sz="2400" b="1" baseline="-25000" dirty="0">
              <a:solidFill>
                <a:schemeClr val="bg1"/>
              </a:solidFill>
              <a:latin typeface="Verdana" pitchFamily="34" charset="0"/>
            </a:endParaRPr>
          </a:p>
        </p:txBody>
      </p:sp>
      <p:graphicFrame>
        <p:nvGraphicFramePr>
          <p:cNvPr id="704554" name="Object 42"/>
          <p:cNvGraphicFramePr>
            <a:graphicFrameLocks noChangeAspect="1"/>
          </p:cNvGraphicFramePr>
          <p:nvPr/>
        </p:nvGraphicFramePr>
        <p:xfrm>
          <a:off x="4500562" y="1500174"/>
          <a:ext cx="3590925" cy="796925"/>
        </p:xfrm>
        <a:graphic>
          <a:graphicData uri="http://schemas.openxmlformats.org/presentationml/2006/ole">
            <p:oleObj spid="_x0000_s704554" name="수식" r:id="rId4" imgW="2171520" imgH="482400" progId="Equation.3">
              <p:embed/>
            </p:oleObj>
          </a:graphicData>
        </a:graphic>
      </p:graphicFrame>
      <p:graphicFrame>
        <p:nvGraphicFramePr>
          <p:cNvPr id="704555" name="Object 43"/>
          <p:cNvGraphicFramePr>
            <a:graphicFrameLocks noChangeAspect="1"/>
          </p:cNvGraphicFramePr>
          <p:nvPr/>
        </p:nvGraphicFramePr>
        <p:xfrm>
          <a:off x="1558925" y="4262449"/>
          <a:ext cx="5245100" cy="809625"/>
        </p:xfrm>
        <a:graphic>
          <a:graphicData uri="http://schemas.openxmlformats.org/presentationml/2006/ole">
            <p:oleObj spid="_x0000_s704555" name="Equation" r:id="rId5" imgW="3124080" imgH="482400" progId="Equation.3">
              <p:embed/>
            </p:oleObj>
          </a:graphicData>
        </a:graphic>
      </p:graphicFrame>
      <p:graphicFrame>
        <p:nvGraphicFramePr>
          <p:cNvPr id="9" name="Object 26"/>
          <p:cNvGraphicFramePr>
            <a:graphicFrameLocks noChangeAspect="1"/>
          </p:cNvGraphicFramePr>
          <p:nvPr/>
        </p:nvGraphicFramePr>
        <p:xfrm>
          <a:off x="2143108" y="2357430"/>
          <a:ext cx="2346325" cy="600075"/>
        </p:xfrm>
        <a:graphic>
          <a:graphicData uri="http://schemas.openxmlformats.org/presentationml/2006/ole">
            <p:oleObj spid="_x0000_s704556" name="수식" r:id="rId6" imgW="1688760" imgH="431640" progId="Equation.3">
              <p:embed/>
            </p:oleObj>
          </a:graphicData>
        </a:graphic>
      </p:graphicFrame>
      <p:graphicFrame>
        <p:nvGraphicFramePr>
          <p:cNvPr id="704557" name="Object 45"/>
          <p:cNvGraphicFramePr>
            <a:graphicFrameLocks noChangeAspect="1"/>
          </p:cNvGraphicFramePr>
          <p:nvPr/>
        </p:nvGraphicFramePr>
        <p:xfrm>
          <a:off x="857224" y="1500174"/>
          <a:ext cx="3643312" cy="742950"/>
        </p:xfrm>
        <a:graphic>
          <a:graphicData uri="http://schemas.openxmlformats.org/presentationml/2006/ole">
            <p:oleObj spid="_x0000_s704557" name="수식" r:id="rId7" imgW="2361960" imgH="482400" progId="Equation.3">
              <p:embed/>
            </p:oleObj>
          </a:graphicData>
        </a:graphic>
      </p:graphicFrame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285720" y="3425828"/>
            <a:ext cx="84963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33400" indent="-533400">
              <a:spcBef>
                <a:spcPct val="20000"/>
              </a:spcBef>
              <a:buClr>
                <a:schemeClr val="tx2"/>
              </a:buClr>
            </a:pPr>
            <a:r>
              <a:rPr lang="en-US" altLang="ko-KR" sz="2000" dirty="0" smtClean="0">
                <a:latin typeface="Times New Roman" pitchFamily="18" charset="0"/>
              </a:rPr>
              <a:t>3.    OPE suggests Large Twist-4 effect in F</a:t>
            </a:r>
            <a:r>
              <a:rPr lang="en-US" altLang="ko-KR" sz="2000" baseline="-25000" dirty="0" smtClean="0">
                <a:latin typeface="Times New Roman" pitchFamily="18" charset="0"/>
              </a:rPr>
              <a:t>L   </a:t>
            </a:r>
            <a:r>
              <a:rPr lang="en-US" altLang="ko-KR" sz="2000" dirty="0" smtClean="0">
                <a:latin typeface="Times New Roman" pitchFamily="18" charset="0"/>
              </a:rPr>
              <a:t> and proportional to Twist-2</a:t>
            </a:r>
            <a:endParaRPr lang="en-US" altLang="ko-KR" sz="1600" dirty="0">
              <a:solidFill>
                <a:schemeClr val="accent2"/>
              </a:solidFill>
              <a:latin typeface="Comic Sans MS" pitchFamily="66" charset="0"/>
            </a:endParaRPr>
          </a:p>
        </p:txBody>
      </p:sp>
      <p:graphicFrame>
        <p:nvGraphicFramePr>
          <p:cNvPr id="704558" name="Object 46"/>
          <p:cNvGraphicFramePr>
            <a:graphicFrameLocks noChangeAspect="1"/>
          </p:cNvGraphicFramePr>
          <p:nvPr/>
        </p:nvGraphicFramePr>
        <p:xfrm>
          <a:off x="2500298" y="5589588"/>
          <a:ext cx="2092325" cy="339725"/>
        </p:xfrm>
        <a:graphic>
          <a:graphicData uri="http://schemas.openxmlformats.org/presentationml/2006/ole">
            <p:oleObj spid="_x0000_s704558" name="수식" r:id="rId8" imgW="1409400" imgH="2286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S H Lee</a:t>
            </a:r>
          </a:p>
        </p:txBody>
      </p:sp>
      <p:sp>
        <p:nvSpPr>
          <p:cNvPr id="27" name="슬라이드 번호 개체 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9EC0A4C-CD8B-4154-8674-14AB6F726380}" type="slidenum">
              <a:rPr lang="ko-KR" altLang="en-US"/>
              <a:pPr/>
              <a:t>2</a:t>
            </a:fld>
            <a:endParaRPr lang="en-US" altLang="ko-KR"/>
          </a:p>
        </p:txBody>
      </p:sp>
      <p:sp>
        <p:nvSpPr>
          <p:cNvPr id="676866" name="Line 2"/>
          <p:cNvSpPr>
            <a:spLocks noChangeShapeType="1"/>
          </p:cNvSpPr>
          <p:nvPr/>
        </p:nvSpPr>
        <p:spPr bwMode="auto">
          <a:xfrm flipV="1">
            <a:off x="2484438" y="5734050"/>
            <a:ext cx="0" cy="43180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ko-KR" altLang="en-US"/>
          </a:p>
        </p:txBody>
      </p:sp>
      <p:graphicFrame>
        <p:nvGraphicFramePr>
          <p:cNvPr id="676867" name="Object 3"/>
          <p:cNvGraphicFramePr>
            <a:graphicFrameLocks noChangeAspect="1"/>
          </p:cNvGraphicFramePr>
          <p:nvPr/>
        </p:nvGraphicFramePr>
        <p:xfrm>
          <a:off x="0" y="0"/>
          <a:ext cx="9144000" cy="620713"/>
        </p:xfrm>
        <a:graphic>
          <a:graphicData uri="http://schemas.openxmlformats.org/presentationml/2006/ole">
            <p:oleObj spid="_x0000_s676867" name="Image" r:id="rId4" imgW="8857143" imgH="2409524" progId="">
              <p:embed/>
            </p:oleObj>
          </a:graphicData>
        </a:graphic>
      </p:graphicFrame>
      <p:sp>
        <p:nvSpPr>
          <p:cNvPr id="676869" name="Text Box 5"/>
          <p:cNvSpPr txBox="1">
            <a:spLocks noChangeArrowheads="1"/>
          </p:cNvSpPr>
          <p:nvPr/>
        </p:nvSpPr>
        <p:spPr bwMode="auto">
          <a:xfrm>
            <a:off x="179388" y="765175"/>
            <a:ext cx="1296987" cy="296863"/>
          </a:xfrm>
          <a:prstGeom prst="rect">
            <a:avLst/>
          </a:prstGeom>
          <a:noFill/>
          <a:ln w="1905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latinLnBrk="1">
              <a:lnSpc>
                <a:spcPct val="8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kumimoji="1" lang="en-US" altLang="ko-KR" sz="1600">
                <a:latin typeface="Verdana" pitchFamily="34" charset="0"/>
              </a:rPr>
              <a:t> DIS</a:t>
            </a:r>
            <a:endParaRPr kumimoji="1" lang="en-US" altLang="ko-KR" sz="160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676892" name="Text Box 28"/>
          <p:cNvSpPr txBox="1">
            <a:spLocks noChangeArrowheads="1"/>
          </p:cNvSpPr>
          <p:nvPr/>
        </p:nvSpPr>
        <p:spPr bwMode="auto">
          <a:xfrm>
            <a:off x="179388" y="3502025"/>
            <a:ext cx="4320000" cy="289310"/>
          </a:xfrm>
          <a:prstGeom prst="rect">
            <a:avLst/>
          </a:prstGeom>
          <a:noFill/>
          <a:ln w="1905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8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kumimoji="1" lang="en-US" altLang="ko-KR" sz="1600" dirty="0">
                <a:latin typeface="Verdana" pitchFamily="34" charset="0"/>
              </a:rPr>
              <a:t> </a:t>
            </a:r>
            <a:r>
              <a:rPr kumimoji="1" lang="en-US" altLang="ko-KR" sz="1600" dirty="0" smtClean="0">
                <a:latin typeface="Verdana" pitchFamily="34" charset="0"/>
              </a:rPr>
              <a:t>Relation to Polarization </a:t>
            </a:r>
            <a:r>
              <a:rPr kumimoji="1" lang="en-US" altLang="ko-KR" sz="1600" dirty="0">
                <a:latin typeface="Verdana" pitchFamily="34" charset="0"/>
              </a:rPr>
              <a:t>Tensors</a:t>
            </a:r>
            <a:endParaRPr kumimoji="1" lang="en-US" altLang="ko-KR" sz="1600" dirty="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676899" name="Text Box 35"/>
          <p:cNvSpPr txBox="1">
            <a:spLocks noChangeArrowheads="1"/>
          </p:cNvSpPr>
          <p:nvPr/>
        </p:nvSpPr>
        <p:spPr bwMode="auto">
          <a:xfrm>
            <a:off x="250825" y="115888"/>
            <a:ext cx="85693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000" b="1" i="1">
                <a:solidFill>
                  <a:schemeClr val="bg1"/>
                </a:solidFill>
                <a:latin typeface="Verdana" pitchFamily="34" charset="0"/>
              </a:rPr>
              <a:t>Some basics on matrix elements and moments</a:t>
            </a:r>
          </a:p>
        </p:txBody>
      </p:sp>
      <p:graphicFrame>
        <p:nvGraphicFramePr>
          <p:cNvPr id="676917" name="Object 53"/>
          <p:cNvGraphicFramePr>
            <a:graphicFrameLocks noChangeAspect="1"/>
          </p:cNvGraphicFramePr>
          <p:nvPr/>
        </p:nvGraphicFramePr>
        <p:xfrm>
          <a:off x="2032017" y="642918"/>
          <a:ext cx="4968875" cy="671512"/>
        </p:xfrm>
        <a:graphic>
          <a:graphicData uri="http://schemas.openxmlformats.org/presentationml/2006/ole">
            <p:oleObj spid="_x0000_s676917" name="Equation" r:id="rId5" imgW="3288960" imgH="444240" progId="Equation.3">
              <p:embed/>
            </p:oleObj>
          </a:graphicData>
        </a:graphic>
      </p:graphicFrame>
      <p:graphicFrame>
        <p:nvGraphicFramePr>
          <p:cNvPr id="676918" name="Object 54"/>
          <p:cNvGraphicFramePr>
            <a:graphicFrameLocks noChangeAspect="1"/>
          </p:cNvGraphicFramePr>
          <p:nvPr/>
        </p:nvGraphicFramePr>
        <p:xfrm>
          <a:off x="5978525" y="2071678"/>
          <a:ext cx="3165475" cy="727075"/>
        </p:xfrm>
        <a:graphic>
          <a:graphicData uri="http://schemas.openxmlformats.org/presentationml/2006/ole">
            <p:oleObj spid="_x0000_s676918" name="수식" r:id="rId6" imgW="2095200" imgH="482400" progId="Equation.3">
              <p:embed/>
            </p:oleObj>
          </a:graphicData>
        </a:graphic>
      </p:graphicFrame>
      <p:graphicFrame>
        <p:nvGraphicFramePr>
          <p:cNvPr id="676919" name="Object 55"/>
          <p:cNvGraphicFramePr>
            <a:graphicFrameLocks noChangeAspect="1"/>
          </p:cNvGraphicFramePr>
          <p:nvPr/>
        </p:nvGraphicFramePr>
        <p:xfrm>
          <a:off x="814398" y="3789363"/>
          <a:ext cx="5257800" cy="593725"/>
        </p:xfrm>
        <a:graphic>
          <a:graphicData uri="http://schemas.openxmlformats.org/presentationml/2006/ole">
            <p:oleObj spid="_x0000_s676919" name="수식" r:id="rId7" imgW="3479760" imgH="393480" progId="Equation.3">
              <p:embed/>
            </p:oleObj>
          </a:graphicData>
        </a:graphic>
      </p:graphicFrame>
      <p:graphicFrame>
        <p:nvGraphicFramePr>
          <p:cNvPr id="676920" name="Object 56"/>
          <p:cNvGraphicFramePr>
            <a:graphicFrameLocks noChangeAspect="1"/>
          </p:cNvGraphicFramePr>
          <p:nvPr/>
        </p:nvGraphicFramePr>
        <p:xfrm>
          <a:off x="722313" y="4524375"/>
          <a:ext cx="6253162" cy="538163"/>
        </p:xfrm>
        <a:graphic>
          <a:graphicData uri="http://schemas.openxmlformats.org/presentationml/2006/ole">
            <p:oleObj spid="_x0000_s676920" name="수식" r:id="rId8" imgW="4140000" imgH="355320" progId="Equation.3">
              <p:embed/>
            </p:oleObj>
          </a:graphicData>
        </a:graphic>
      </p:graphicFrame>
      <p:graphicFrame>
        <p:nvGraphicFramePr>
          <p:cNvPr id="676921" name="Object 57"/>
          <p:cNvGraphicFramePr>
            <a:graphicFrameLocks noChangeAspect="1"/>
          </p:cNvGraphicFramePr>
          <p:nvPr/>
        </p:nvGraphicFramePr>
        <p:xfrm>
          <a:off x="4695825" y="5000625"/>
          <a:ext cx="4221163" cy="727075"/>
        </p:xfrm>
        <a:graphic>
          <a:graphicData uri="http://schemas.openxmlformats.org/presentationml/2006/ole">
            <p:oleObj spid="_x0000_s676921" name="수식" r:id="rId9" imgW="2793960" imgH="482400" progId="Equation.3">
              <p:embed/>
            </p:oleObj>
          </a:graphicData>
        </a:graphic>
      </p:graphicFrame>
      <p:graphicFrame>
        <p:nvGraphicFramePr>
          <p:cNvPr id="676923" name="Object 59"/>
          <p:cNvGraphicFramePr>
            <a:graphicFrameLocks noChangeAspect="1"/>
          </p:cNvGraphicFramePr>
          <p:nvPr/>
        </p:nvGraphicFramePr>
        <p:xfrm>
          <a:off x="4033838" y="5876925"/>
          <a:ext cx="4854575" cy="727075"/>
        </p:xfrm>
        <a:graphic>
          <a:graphicData uri="http://schemas.openxmlformats.org/presentationml/2006/ole">
            <p:oleObj spid="_x0000_s676923" name="수식" r:id="rId10" imgW="3213000" imgH="482400" progId="Equation.3">
              <p:embed/>
            </p:oleObj>
          </a:graphicData>
        </a:graphic>
      </p:graphicFrame>
      <p:grpSp>
        <p:nvGrpSpPr>
          <p:cNvPr id="30" name="그룹 29"/>
          <p:cNvGrpSpPr/>
          <p:nvPr/>
        </p:nvGrpSpPr>
        <p:grpSpPr>
          <a:xfrm>
            <a:off x="2689233" y="1285860"/>
            <a:ext cx="3097213" cy="2052638"/>
            <a:chOff x="466725" y="857232"/>
            <a:chExt cx="3097213" cy="2052638"/>
          </a:xfrm>
        </p:grpSpPr>
        <p:sp>
          <p:nvSpPr>
            <p:cNvPr id="676915" name="Line 51"/>
            <p:cNvSpPr>
              <a:spLocks noChangeShapeType="1"/>
            </p:cNvSpPr>
            <p:nvPr/>
          </p:nvSpPr>
          <p:spPr bwMode="auto">
            <a:xfrm>
              <a:off x="2195513" y="2297095"/>
              <a:ext cx="863600" cy="0"/>
            </a:xfrm>
            <a:prstGeom prst="line">
              <a:avLst/>
            </a:prstGeom>
            <a:noFill/>
            <a:ln w="15875">
              <a:solidFill>
                <a:schemeClr val="tx2"/>
              </a:solidFill>
              <a:round/>
              <a:headEnd/>
              <a:tailEnd type="arrow" w="sm" len="lg"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76900" name="Text Box 36"/>
            <p:cNvSpPr txBox="1">
              <a:spLocks noChangeArrowheads="1"/>
            </p:cNvSpPr>
            <p:nvPr/>
          </p:nvSpPr>
          <p:spPr bwMode="auto">
            <a:xfrm>
              <a:off x="466725" y="1360470"/>
              <a:ext cx="1152525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latinLnBrk="1">
                <a:spcBef>
                  <a:spcPct val="50000"/>
                </a:spcBef>
              </a:pPr>
              <a:r>
                <a:rPr kumimoji="1" lang="en-US" altLang="ko-KR" sz="1600">
                  <a:solidFill>
                    <a:schemeClr val="tx1"/>
                  </a:solidFill>
                  <a:latin typeface="Arial" pitchFamily="34" charset="0"/>
                </a:rPr>
                <a:t> e (E,k)</a:t>
              </a:r>
            </a:p>
          </p:txBody>
        </p:sp>
        <p:sp>
          <p:nvSpPr>
            <p:cNvPr id="676901" name="Line 37"/>
            <p:cNvSpPr>
              <a:spLocks noChangeShapeType="1"/>
            </p:cNvSpPr>
            <p:nvPr/>
          </p:nvSpPr>
          <p:spPr bwMode="auto">
            <a:xfrm flipV="1">
              <a:off x="900113" y="2368532"/>
              <a:ext cx="979487" cy="504825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arrow" w="sm" len="med"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76902" name="Line 38"/>
            <p:cNvSpPr>
              <a:spLocks noChangeShapeType="1"/>
            </p:cNvSpPr>
            <p:nvPr/>
          </p:nvSpPr>
          <p:spPr bwMode="auto">
            <a:xfrm>
              <a:off x="2185988" y="2162157"/>
              <a:ext cx="863600" cy="0"/>
            </a:xfrm>
            <a:prstGeom prst="line">
              <a:avLst/>
            </a:prstGeom>
            <a:noFill/>
            <a:ln w="15875">
              <a:solidFill>
                <a:schemeClr val="tx2"/>
              </a:solidFill>
              <a:round/>
              <a:headEnd/>
              <a:tailEnd type="arrow" w="sm" len="lg"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76904" name="Line 40"/>
            <p:cNvSpPr>
              <a:spLocks noChangeShapeType="1"/>
            </p:cNvSpPr>
            <p:nvPr/>
          </p:nvSpPr>
          <p:spPr bwMode="auto">
            <a:xfrm flipV="1">
              <a:off x="1690688" y="1217595"/>
              <a:ext cx="863600" cy="549275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76905" name="Line 41"/>
            <p:cNvSpPr>
              <a:spLocks noChangeShapeType="1"/>
            </p:cNvSpPr>
            <p:nvPr/>
          </p:nvSpPr>
          <p:spPr bwMode="auto">
            <a:xfrm>
              <a:off x="757238" y="1763695"/>
              <a:ext cx="935037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76906" name="Text Box 42"/>
            <p:cNvSpPr txBox="1">
              <a:spLocks noChangeArrowheads="1"/>
            </p:cNvSpPr>
            <p:nvPr/>
          </p:nvSpPr>
          <p:spPr bwMode="auto">
            <a:xfrm>
              <a:off x="3132138" y="2081195"/>
              <a:ext cx="43180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latinLnBrk="1">
                <a:spcBef>
                  <a:spcPct val="50000"/>
                </a:spcBef>
              </a:pPr>
              <a:r>
                <a:rPr kumimoji="1" lang="en-US" altLang="ko-KR" sz="2000" b="1">
                  <a:latin typeface="Arial" pitchFamily="34" charset="0"/>
                </a:rPr>
                <a:t>X</a:t>
              </a:r>
            </a:p>
          </p:txBody>
        </p:sp>
        <p:sp>
          <p:nvSpPr>
            <p:cNvPr id="676911" name="Freeform 47"/>
            <p:cNvSpPr>
              <a:spLocks/>
            </p:cNvSpPr>
            <p:nvPr/>
          </p:nvSpPr>
          <p:spPr bwMode="auto">
            <a:xfrm rot="8700000">
              <a:off x="1781175" y="1674795"/>
              <a:ext cx="153988" cy="477837"/>
            </a:xfrm>
            <a:custGeom>
              <a:avLst/>
              <a:gdLst/>
              <a:ahLst/>
              <a:cxnLst>
                <a:cxn ang="0">
                  <a:pos x="46" y="499"/>
                </a:cxn>
                <a:cxn ang="0">
                  <a:pos x="136" y="408"/>
                </a:cxn>
                <a:cxn ang="0">
                  <a:pos x="136" y="499"/>
                </a:cxn>
                <a:cxn ang="0">
                  <a:pos x="0" y="362"/>
                </a:cxn>
                <a:cxn ang="0">
                  <a:pos x="136" y="272"/>
                </a:cxn>
                <a:cxn ang="0">
                  <a:pos x="136" y="362"/>
                </a:cxn>
                <a:cxn ang="0">
                  <a:pos x="0" y="226"/>
                </a:cxn>
                <a:cxn ang="0">
                  <a:pos x="136" y="136"/>
                </a:cxn>
                <a:cxn ang="0">
                  <a:pos x="136" y="226"/>
                </a:cxn>
                <a:cxn ang="0">
                  <a:pos x="0" y="90"/>
                </a:cxn>
                <a:cxn ang="0">
                  <a:pos x="136" y="0"/>
                </a:cxn>
                <a:cxn ang="0">
                  <a:pos x="136" y="90"/>
                </a:cxn>
                <a:cxn ang="0">
                  <a:pos x="46" y="0"/>
                </a:cxn>
              </a:cxnLst>
              <a:rect l="0" t="0" r="r" b="b"/>
              <a:pathLst>
                <a:path w="159" h="507">
                  <a:moveTo>
                    <a:pt x="46" y="499"/>
                  </a:moveTo>
                  <a:cubicBezTo>
                    <a:pt x="83" y="453"/>
                    <a:pt x="121" y="408"/>
                    <a:pt x="136" y="408"/>
                  </a:cubicBezTo>
                  <a:cubicBezTo>
                    <a:pt x="151" y="408"/>
                    <a:pt x="159" y="507"/>
                    <a:pt x="136" y="499"/>
                  </a:cubicBezTo>
                  <a:cubicBezTo>
                    <a:pt x="113" y="491"/>
                    <a:pt x="0" y="400"/>
                    <a:pt x="0" y="362"/>
                  </a:cubicBezTo>
                  <a:cubicBezTo>
                    <a:pt x="0" y="324"/>
                    <a:pt x="113" y="272"/>
                    <a:pt x="136" y="272"/>
                  </a:cubicBezTo>
                  <a:cubicBezTo>
                    <a:pt x="159" y="272"/>
                    <a:pt x="159" y="370"/>
                    <a:pt x="136" y="362"/>
                  </a:cubicBezTo>
                  <a:cubicBezTo>
                    <a:pt x="113" y="354"/>
                    <a:pt x="0" y="264"/>
                    <a:pt x="0" y="226"/>
                  </a:cubicBezTo>
                  <a:cubicBezTo>
                    <a:pt x="0" y="188"/>
                    <a:pt x="113" y="136"/>
                    <a:pt x="136" y="136"/>
                  </a:cubicBezTo>
                  <a:cubicBezTo>
                    <a:pt x="159" y="136"/>
                    <a:pt x="159" y="234"/>
                    <a:pt x="136" y="226"/>
                  </a:cubicBezTo>
                  <a:cubicBezTo>
                    <a:pt x="113" y="218"/>
                    <a:pt x="0" y="128"/>
                    <a:pt x="0" y="90"/>
                  </a:cubicBezTo>
                  <a:cubicBezTo>
                    <a:pt x="0" y="52"/>
                    <a:pt x="113" y="0"/>
                    <a:pt x="136" y="0"/>
                  </a:cubicBezTo>
                  <a:cubicBezTo>
                    <a:pt x="159" y="0"/>
                    <a:pt x="151" y="90"/>
                    <a:pt x="136" y="90"/>
                  </a:cubicBezTo>
                  <a:cubicBezTo>
                    <a:pt x="121" y="90"/>
                    <a:pt x="61" y="15"/>
                    <a:pt x="46" y="0"/>
                  </a:cubicBez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76912" name="Text Box 48"/>
            <p:cNvSpPr txBox="1">
              <a:spLocks noChangeArrowheads="1"/>
            </p:cNvSpPr>
            <p:nvPr/>
          </p:nvSpPr>
          <p:spPr bwMode="auto">
            <a:xfrm>
              <a:off x="2193925" y="857232"/>
              <a:ext cx="1152525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latinLnBrk="1">
                <a:spcBef>
                  <a:spcPct val="50000"/>
                </a:spcBef>
              </a:pPr>
              <a:r>
                <a:rPr kumimoji="1" lang="en-US" altLang="ko-KR" sz="1600" dirty="0">
                  <a:solidFill>
                    <a:schemeClr val="tx1"/>
                  </a:solidFill>
                  <a:latin typeface="Arial" pitchFamily="34" charset="0"/>
                </a:rPr>
                <a:t> e (</a:t>
              </a:r>
              <a:r>
                <a:rPr kumimoji="1" lang="en-US" altLang="ko-KR" sz="1600" dirty="0" err="1">
                  <a:solidFill>
                    <a:schemeClr val="tx1"/>
                  </a:solidFill>
                  <a:latin typeface="Arial" pitchFamily="34" charset="0"/>
                </a:rPr>
                <a:t>E’,k</a:t>
              </a:r>
              <a:r>
                <a:rPr kumimoji="1" lang="en-US" altLang="ko-KR" sz="1600" dirty="0">
                  <a:solidFill>
                    <a:schemeClr val="tx1"/>
                  </a:solidFill>
                  <a:latin typeface="Arial" pitchFamily="34" charset="0"/>
                </a:rPr>
                <a:t>’)</a:t>
              </a:r>
            </a:p>
          </p:txBody>
        </p:sp>
        <p:sp>
          <p:nvSpPr>
            <p:cNvPr id="676913" name="Oval 49"/>
            <p:cNvSpPr>
              <a:spLocks noChangeArrowheads="1"/>
            </p:cNvSpPr>
            <p:nvPr/>
          </p:nvSpPr>
          <p:spPr bwMode="auto">
            <a:xfrm>
              <a:off x="1863725" y="2095482"/>
              <a:ext cx="360363" cy="431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76914" name="Line 50"/>
            <p:cNvSpPr>
              <a:spLocks noChangeShapeType="1"/>
            </p:cNvSpPr>
            <p:nvPr/>
          </p:nvSpPr>
          <p:spPr bwMode="auto">
            <a:xfrm>
              <a:off x="2195513" y="2441557"/>
              <a:ext cx="863600" cy="0"/>
            </a:xfrm>
            <a:prstGeom prst="line">
              <a:avLst/>
            </a:prstGeom>
            <a:noFill/>
            <a:ln w="15875">
              <a:solidFill>
                <a:schemeClr val="tx2"/>
              </a:solidFill>
              <a:round/>
              <a:headEnd/>
              <a:tailEnd type="arrow" w="sm" len="lg"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76916" name="Text Box 52"/>
            <p:cNvSpPr txBox="1">
              <a:spLocks noChangeArrowheads="1"/>
            </p:cNvSpPr>
            <p:nvPr/>
          </p:nvSpPr>
          <p:spPr bwMode="auto">
            <a:xfrm>
              <a:off x="684213" y="2512995"/>
              <a:ext cx="43180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latinLnBrk="1">
                <a:spcBef>
                  <a:spcPct val="50000"/>
                </a:spcBef>
              </a:pPr>
              <a:r>
                <a:rPr kumimoji="1" lang="en-US" altLang="ko-KR" sz="2000" b="1" dirty="0">
                  <a:latin typeface="Arial" pitchFamily="34" charset="0"/>
                </a:rPr>
                <a:t>P</a:t>
              </a:r>
            </a:p>
          </p:txBody>
        </p:sp>
        <p:sp>
          <p:nvSpPr>
            <p:cNvPr id="28" name="Text Box 52"/>
            <p:cNvSpPr txBox="1">
              <a:spLocks noChangeArrowheads="1"/>
            </p:cNvSpPr>
            <p:nvPr/>
          </p:nvSpPr>
          <p:spPr bwMode="auto">
            <a:xfrm>
              <a:off x="1857356" y="1662083"/>
              <a:ext cx="717552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latinLnBrk="1">
                <a:spcBef>
                  <a:spcPct val="50000"/>
                </a:spcBef>
              </a:pPr>
              <a:r>
                <a:rPr kumimoji="1" lang="en-US" altLang="ko-KR" sz="2000" b="1" dirty="0" smtClean="0">
                  <a:latin typeface="Arial" pitchFamily="34" charset="0"/>
                </a:rPr>
                <a:t> q</a:t>
              </a:r>
              <a:endParaRPr kumimoji="1" lang="en-US" altLang="ko-KR" sz="2000" b="1" baseline="30000" dirty="0">
                <a:latin typeface="Arial" pitchFamily="34" charset="0"/>
              </a:endParaRPr>
            </a:p>
          </p:txBody>
        </p:sp>
      </p:grpSp>
      <p:graphicFrame>
        <p:nvGraphicFramePr>
          <p:cNvPr id="676924" name="Object 60"/>
          <p:cNvGraphicFramePr>
            <a:graphicFrameLocks noChangeAspect="1"/>
          </p:cNvGraphicFramePr>
          <p:nvPr/>
        </p:nvGraphicFramePr>
        <p:xfrm>
          <a:off x="425450" y="2103438"/>
          <a:ext cx="2033588" cy="1111250"/>
        </p:xfrm>
        <a:graphic>
          <a:graphicData uri="http://schemas.openxmlformats.org/presentationml/2006/ole">
            <p:oleObj spid="_x0000_s676924" name="수식" r:id="rId11" imgW="1346040" imgH="736560" progId="Equation.3">
              <p:embed/>
            </p:oleObj>
          </a:graphicData>
        </a:graphic>
      </p:graphicFrame>
      <p:cxnSp>
        <p:nvCxnSpPr>
          <p:cNvPr id="32" name="직선 연결선 31"/>
          <p:cNvCxnSpPr/>
          <p:nvPr/>
        </p:nvCxnSpPr>
        <p:spPr bwMode="auto">
          <a:xfrm>
            <a:off x="598437" y="5857892"/>
            <a:ext cx="2214578" cy="1588"/>
          </a:xfrm>
          <a:prstGeom prst="line">
            <a:avLst/>
          </a:prstGeom>
          <a:ln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직선 연결선 33"/>
          <p:cNvCxnSpPr/>
          <p:nvPr/>
        </p:nvCxnSpPr>
        <p:spPr bwMode="auto">
          <a:xfrm rot="5400000">
            <a:off x="840800" y="5861437"/>
            <a:ext cx="1656000" cy="1588"/>
          </a:xfrm>
          <a:prstGeom prst="line">
            <a:avLst/>
          </a:prstGeom>
          <a:ln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7" name="오른쪽 화살표 36"/>
          <p:cNvSpPr/>
          <p:nvPr/>
        </p:nvSpPr>
        <p:spPr bwMode="auto">
          <a:xfrm>
            <a:off x="2000232" y="5786454"/>
            <a:ext cx="857256" cy="14287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Symbol" pitchFamily="18" charset="2"/>
              <a:ea typeface="굴림" pitchFamily="50" charset="-127"/>
            </a:endParaRPr>
          </a:p>
        </p:txBody>
      </p:sp>
      <p:sp>
        <p:nvSpPr>
          <p:cNvPr id="38" name="왼쪽 화살표 37"/>
          <p:cNvSpPr/>
          <p:nvPr/>
        </p:nvSpPr>
        <p:spPr bwMode="auto">
          <a:xfrm>
            <a:off x="545714" y="5779411"/>
            <a:ext cx="785818" cy="142876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Symbol" pitchFamily="18" charset="2"/>
              <a:ea typeface="굴림" pitchFamily="50" charset="-127"/>
            </a:endParaRPr>
          </a:p>
        </p:txBody>
      </p:sp>
      <p:sp>
        <p:nvSpPr>
          <p:cNvPr id="39" name="막힌 원호 38"/>
          <p:cNvSpPr/>
          <p:nvPr/>
        </p:nvSpPr>
        <p:spPr bwMode="auto">
          <a:xfrm>
            <a:off x="857224" y="5110711"/>
            <a:ext cx="1643074" cy="1285884"/>
          </a:xfrm>
          <a:prstGeom prst="blockArc">
            <a:avLst>
              <a:gd name="adj1" fmla="val 10800000"/>
              <a:gd name="adj2" fmla="val 21445559"/>
              <a:gd name="adj3" fmla="val 1203"/>
            </a:avLst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Symbol" pitchFamily="18" charset="2"/>
              <a:ea typeface="굴림" pitchFamily="50" charset="-127"/>
            </a:endParaRPr>
          </a:p>
        </p:txBody>
      </p:sp>
      <p:sp>
        <p:nvSpPr>
          <p:cNvPr id="40" name="막힌 원호 39"/>
          <p:cNvSpPr/>
          <p:nvPr/>
        </p:nvSpPr>
        <p:spPr bwMode="auto">
          <a:xfrm rot="10860000">
            <a:off x="857223" y="5286388"/>
            <a:ext cx="1643074" cy="1285884"/>
          </a:xfrm>
          <a:prstGeom prst="blockArc">
            <a:avLst>
              <a:gd name="adj1" fmla="val 10800000"/>
              <a:gd name="adj2" fmla="val 21445559"/>
              <a:gd name="adj3" fmla="val 1203"/>
            </a:avLst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Symbol" pitchFamily="18" charset="2"/>
              <a:ea typeface="굴림" pitchFamily="50" charset="-127"/>
            </a:endParaRPr>
          </a:p>
        </p:txBody>
      </p:sp>
      <p:cxnSp>
        <p:nvCxnSpPr>
          <p:cNvPr id="42" name="직선 화살표 연결선 41"/>
          <p:cNvCxnSpPr/>
          <p:nvPr/>
        </p:nvCxnSpPr>
        <p:spPr bwMode="auto">
          <a:xfrm flipV="1">
            <a:off x="1967431" y="5742887"/>
            <a:ext cx="562422" cy="10766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직선 화살표 연결선 42"/>
          <p:cNvCxnSpPr/>
          <p:nvPr/>
        </p:nvCxnSpPr>
        <p:spPr bwMode="auto">
          <a:xfrm flipV="1">
            <a:off x="853427" y="5951365"/>
            <a:ext cx="562422" cy="10766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직선 화살표 연결선 43"/>
          <p:cNvCxnSpPr/>
          <p:nvPr/>
        </p:nvCxnSpPr>
        <p:spPr bwMode="auto">
          <a:xfrm rot="10800000" flipV="1">
            <a:off x="1948716" y="5933924"/>
            <a:ext cx="562422" cy="10766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" name="직선 화살표 연결선 44"/>
          <p:cNvCxnSpPr/>
          <p:nvPr/>
        </p:nvCxnSpPr>
        <p:spPr bwMode="auto">
          <a:xfrm rot="10800000" flipV="1">
            <a:off x="831466" y="5753653"/>
            <a:ext cx="562422" cy="10766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직선 연결선 48"/>
          <p:cNvCxnSpPr/>
          <p:nvPr/>
        </p:nvCxnSpPr>
        <p:spPr bwMode="auto">
          <a:xfrm rot="17220000" flipV="1">
            <a:off x="1312214" y="5825694"/>
            <a:ext cx="142876" cy="38637"/>
          </a:xfrm>
          <a:prstGeom prst="line">
            <a:avLst/>
          </a:prstGeom>
          <a:ln w="254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9" name="직선 연결선 58"/>
          <p:cNvCxnSpPr/>
          <p:nvPr/>
        </p:nvCxnSpPr>
        <p:spPr bwMode="auto">
          <a:xfrm rot="17400000" flipV="1">
            <a:off x="1909475" y="5825695"/>
            <a:ext cx="142876" cy="38637"/>
          </a:xfrm>
          <a:prstGeom prst="line">
            <a:avLst/>
          </a:prstGeom>
          <a:ln w="254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1" name="타원 60"/>
          <p:cNvSpPr/>
          <p:nvPr/>
        </p:nvSpPr>
        <p:spPr bwMode="auto">
          <a:xfrm>
            <a:off x="1604405" y="5793497"/>
            <a:ext cx="142876" cy="142876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Symbol" pitchFamily="18" charset="2"/>
              <a:ea typeface="굴림" pitchFamily="50" charset="-127"/>
            </a:endParaRPr>
          </a:p>
        </p:txBody>
      </p:sp>
      <p:graphicFrame>
        <p:nvGraphicFramePr>
          <p:cNvPr id="676925" name="Object 61"/>
          <p:cNvGraphicFramePr>
            <a:graphicFrameLocks noChangeAspect="1"/>
          </p:cNvGraphicFramePr>
          <p:nvPr/>
        </p:nvGraphicFramePr>
        <p:xfrm>
          <a:off x="1675848" y="5439685"/>
          <a:ext cx="785813" cy="268288"/>
        </p:xfrm>
        <a:graphic>
          <a:graphicData uri="http://schemas.openxmlformats.org/presentationml/2006/ole">
            <p:oleObj spid="_x0000_s676925" name="수식" r:id="rId12" imgW="520560" imgH="17748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6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6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S H Lee</a:t>
            </a:r>
          </a:p>
        </p:txBody>
      </p:sp>
      <p:sp>
        <p:nvSpPr>
          <p:cNvPr id="56" name="슬라이드 번호 개체 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4F51E9-9FC2-460C-88EB-CDF916C47E38}" type="slidenum">
              <a:rPr lang="ko-KR" altLang="en-US"/>
              <a:pPr/>
              <a:t>3</a:t>
            </a:fld>
            <a:endParaRPr lang="en-US" altLang="ko-KR"/>
          </a:p>
        </p:txBody>
      </p:sp>
      <p:sp>
        <p:nvSpPr>
          <p:cNvPr id="686082" name="Line 2"/>
          <p:cNvSpPr>
            <a:spLocks noChangeShapeType="1"/>
          </p:cNvSpPr>
          <p:nvPr/>
        </p:nvSpPr>
        <p:spPr bwMode="auto">
          <a:xfrm>
            <a:off x="2432050" y="1952625"/>
            <a:ext cx="863600" cy="0"/>
          </a:xfrm>
          <a:prstGeom prst="line">
            <a:avLst/>
          </a:prstGeom>
          <a:noFill/>
          <a:ln w="15875">
            <a:solidFill>
              <a:schemeClr val="tx2"/>
            </a:solidFill>
            <a:round/>
            <a:headEnd/>
            <a:tailEnd type="arrow" w="sm" len="lg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686083" name="Line 3"/>
          <p:cNvSpPr>
            <a:spLocks noChangeShapeType="1"/>
          </p:cNvSpPr>
          <p:nvPr/>
        </p:nvSpPr>
        <p:spPr bwMode="auto">
          <a:xfrm flipV="1">
            <a:off x="2231994" y="5734050"/>
            <a:ext cx="0" cy="43180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686085" name="Text Box 5"/>
          <p:cNvSpPr txBox="1">
            <a:spLocks noChangeArrowheads="1"/>
          </p:cNvSpPr>
          <p:nvPr/>
        </p:nvSpPr>
        <p:spPr bwMode="auto">
          <a:xfrm>
            <a:off x="179388" y="260350"/>
            <a:ext cx="4752975" cy="296863"/>
          </a:xfrm>
          <a:prstGeom prst="rect">
            <a:avLst/>
          </a:prstGeom>
          <a:noFill/>
          <a:ln w="9525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latinLnBrk="1">
              <a:lnSpc>
                <a:spcPct val="8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kumimoji="1" lang="en-US" altLang="ko-KR" sz="1600">
                <a:latin typeface="Verdana" pitchFamily="34" charset="0"/>
              </a:rPr>
              <a:t>Diagrammatic rep of Structure function</a:t>
            </a:r>
            <a:endParaRPr kumimoji="1" lang="en-US" altLang="ko-KR" sz="160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686086" name="Text Box 6"/>
          <p:cNvSpPr txBox="1">
            <a:spLocks noChangeArrowheads="1"/>
          </p:cNvSpPr>
          <p:nvPr/>
        </p:nvSpPr>
        <p:spPr bwMode="auto">
          <a:xfrm>
            <a:off x="179388" y="3141663"/>
            <a:ext cx="3455987" cy="296862"/>
          </a:xfrm>
          <a:prstGeom prst="rect">
            <a:avLst/>
          </a:prstGeom>
          <a:noFill/>
          <a:ln w="9525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latinLnBrk="1">
              <a:lnSpc>
                <a:spcPct val="8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kumimoji="1" lang="en-US" altLang="ko-KR" sz="1600">
                <a:latin typeface="Verdana" pitchFamily="34" charset="0"/>
              </a:rPr>
              <a:t> Diagrammatic rep of OPE</a:t>
            </a:r>
            <a:endParaRPr kumimoji="1" lang="en-US" altLang="ko-KR" sz="160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686089" name="Line 9"/>
          <p:cNvSpPr>
            <a:spLocks noChangeShapeType="1"/>
          </p:cNvSpPr>
          <p:nvPr/>
        </p:nvSpPr>
        <p:spPr bwMode="auto">
          <a:xfrm flipV="1">
            <a:off x="1136650" y="2024063"/>
            <a:ext cx="979488" cy="504825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arrow" w="sm" len="med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686090" name="Line 10"/>
          <p:cNvSpPr>
            <a:spLocks noChangeShapeType="1"/>
          </p:cNvSpPr>
          <p:nvPr/>
        </p:nvSpPr>
        <p:spPr bwMode="auto">
          <a:xfrm>
            <a:off x="2422525" y="1817688"/>
            <a:ext cx="863600" cy="0"/>
          </a:xfrm>
          <a:prstGeom prst="line">
            <a:avLst/>
          </a:prstGeom>
          <a:noFill/>
          <a:ln w="15875">
            <a:solidFill>
              <a:schemeClr val="tx2"/>
            </a:solidFill>
            <a:round/>
            <a:headEnd/>
            <a:tailEnd type="arrow" w="sm" len="lg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686093" name="Text Box 13"/>
          <p:cNvSpPr txBox="1">
            <a:spLocks noChangeArrowheads="1"/>
          </p:cNvSpPr>
          <p:nvPr/>
        </p:nvSpPr>
        <p:spPr bwMode="auto">
          <a:xfrm>
            <a:off x="3368675" y="1736725"/>
            <a:ext cx="431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atinLnBrk="1">
              <a:spcBef>
                <a:spcPct val="50000"/>
              </a:spcBef>
            </a:pPr>
            <a:r>
              <a:rPr kumimoji="1" lang="en-US" altLang="ko-KR" sz="2000" b="1">
                <a:latin typeface="Arial" pitchFamily="34" charset="0"/>
              </a:rPr>
              <a:t>X</a:t>
            </a:r>
          </a:p>
        </p:txBody>
      </p:sp>
      <p:sp>
        <p:nvSpPr>
          <p:cNvPr id="686094" name="Freeform 14"/>
          <p:cNvSpPr>
            <a:spLocks/>
          </p:cNvSpPr>
          <p:nvPr/>
        </p:nvSpPr>
        <p:spPr bwMode="auto">
          <a:xfrm rot="8700000">
            <a:off x="2017713" y="1330325"/>
            <a:ext cx="153987" cy="477838"/>
          </a:xfrm>
          <a:custGeom>
            <a:avLst/>
            <a:gdLst/>
            <a:ahLst/>
            <a:cxnLst>
              <a:cxn ang="0">
                <a:pos x="46" y="499"/>
              </a:cxn>
              <a:cxn ang="0">
                <a:pos x="136" y="408"/>
              </a:cxn>
              <a:cxn ang="0">
                <a:pos x="136" y="499"/>
              </a:cxn>
              <a:cxn ang="0">
                <a:pos x="0" y="362"/>
              </a:cxn>
              <a:cxn ang="0">
                <a:pos x="136" y="272"/>
              </a:cxn>
              <a:cxn ang="0">
                <a:pos x="136" y="362"/>
              </a:cxn>
              <a:cxn ang="0">
                <a:pos x="0" y="226"/>
              </a:cxn>
              <a:cxn ang="0">
                <a:pos x="136" y="136"/>
              </a:cxn>
              <a:cxn ang="0">
                <a:pos x="136" y="226"/>
              </a:cxn>
              <a:cxn ang="0">
                <a:pos x="0" y="90"/>
              </a:cxn>
              <a:cxn ang="0">
                <a:pos x="136" y="0"/>
              </a:cxn>
              <a:cxn ang="0">
                <a:pos x="136" y="90"/>
              </a:cxn>
              <a:cxn ang="0">
                <a:pos x="46" y="0"/>
              </a:cxn>
            </a:cxnLst>
            <a:rect l="0" t="0" r="r" b="b"/>
            <a:pathLst>
              <a:path w="159" h="507">
                <a:moveTo>
                  <a:pt x="46" y="499"/>
                </a:moveTo>
                <a:cubicBezTo>
                  <a:pt x="83" y="453"/>
                  <a:pt x="121" y="408"/>
                  <a:pt x="136" y="408"/>
                </a:cubicBezTo>
                <a:cubicBezTo>
                  <a:pt x="151" y="408"/>
                  <a:pt x="159" y="507"/>
                  <a:pt x="136" y="499"/>
                </a:cubicBezTo>
                <a:cubicBezTo>
                  <a:pt x="113" y="491"/>
                  <a:pt x="0" y="400"/>
                  <a:pt x="0" y="362"/>
                </a:cubicBezTo>
                <a:cubicBezTo>
                  <a:pt x="0" y="324"/>
                  <a:pt x="113" y="272"/>
                  <a:pt x="136" y="272"/>
                </a:cubicBezTo>
                <a:cubicBezTo>
                  <a:pt x="159" y="272"/>
                  <a:pt x="159" y="370"/>
                  <a:pt x="136" y="362"/>
                </a:cubicBezTo>
                <a:cubicBezTo>
                  <a:pt x="113" y="354"/>
                  <a:pt x="0" y="264"/>
                  <a:pt x="0" y="226"/>
                </a:cubicBezTo>
                <a:cubicBezTo>
                  <a:pt x="0" y="188"/>
                  <a:pt x="113" y="136"/>
                  <a:pt x="136" y="136"/>
                </a:cubicBezTo>
                <a:cubicBezTo>
                  <a:pt x="159" y="136"/>
                  <a:pt x="159" y="234"/>
                  <a:pt x="136" y="226"/>
                </a:cubicBezTo>
                <a:cubicBezTo>
                  <a:pt x="113" y="218"/>
                  <a:pt x="0" y="128"/>
                  <a:pt x="0" y="90"/>
                </a:cubicBezTo>
                <a:cubicBezTo>
                  <a:pt x="0" y="52"/>
                  <a:pt x="113" y="0"/>
                  <a:pt x="136" y="0"/>
                </a:cubicBezTo>
                <a:cubicBezTo>
                  <a:pt x="159" y="0"/>
                  <a:pt x="151" y="90"/>
                  <a:pt x="136" y="90"/>
                </a:cubicBezTo>
                <a:cubicBezTo>
                  <a:pt x="121" y="90"/>
                  <a:pt x="61" y="15"/>
                  <a:pt x="46" y="0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686096" name="Oval 16"/>
          <p:cNvSpPr>
            <a:spLocks noChangeArrowheads="1"/>
          </p:cNvSpPr>
          <p:nvPr/>
        </p:nvSpPr>
        <p:spPr bwMode="auto">
          <a:xfrm>
            <a:off x="2100263" y="1751013"/>
            <a:ext cx="360362" cy="431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686097" name="Line 17"/>
          <p:cNvSpPr>
            <a:spLocks noChangeShapeType="1"/>
          </p:cNvSpPr>
          <p:nvPr/>
        </p:nvSpPr>
        <p:spPr bwMode="auto">
          <a:xfrm>
            <a:off x="2432050" y="2097088"/>
            <a:ext cx="863600" cy="0"/>
          </a:xfrm>
          <a:prstGeom prst="line">
            <a:avLst/>
          </a:prstGeom>
          <a:noFill/>
          <a:ln w="15875">
            <a:solidFill>
              <a:schemeClr val="tx2"/>
            </a:solidFill>
            <a:round/>
            <a:headEnd/>
            <a:tailEnd type="arrow" w="sm" len="lg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686098" name="Text Box 18"/>
          <p:cNvSpPr txBox="1">
            <a:spLocks noChangeArrowheads="1"/>
          </p:cNvSpPr>
          <p:nvPr/>
        </p:nvSpPr>
        <p:spPr bwMode="auto">
          <a:xfrm>
            <a:off x="1500166" y="2285992"/>
            <a:ext cx="431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atinLnBrk="1">
              <a:spcBef>
                <a:spcPct val="50000"/>
              </a:spcBef>
            </a:pPr>
            <a:r>
              <a:rPr kumimoji="1" lang="en-US" altLang="ko-KR" sz="2000" b="1" dirty="0">
                <a:latin typeface="Arial" pitchFamily="34" charset="0"/>
              </a:rPr>
              <a:t>P</a:t>
            </a:r>
          </a:p>
        </p:txBody>
      </p:sp>
      <p:graphicFrame>
        <p:nvGraphicFramePr>
          <p:cNvPr id="686101" name="Object 21"/>
          <p:cNvGraphicFramePr>
            <a:graphicFrameLocks noChangeAspect="1"/>
          </p:cNvGraphicFramePr>
          <p:nvPr/>
        </p:nvGraphicFramePr>
        <p:xfrm>
          <a:off x="2000232" y="620713"/>
          <a:ext cx="5219700" cy="593725"/>
        </p:xfrm>
        <a:graphic>
          <a:graphicData uri="http://schemas.openxmlformats.org/presentationml/2006/ole">
            <p:oleObj spid="_x0000_s686101" name="Equation" r:id="rId4" imgW="3454200" imgH="393480" progId="Equation.3">
              <p:embed/>
            </p:oleObj>
          </a:graphicData>
        </a:graphic>
      </p:graphicFrame>
      <p:graphicFrame>
        <p:nvGraphicFramePr>
          <p:cNvPr id="686102" name="Object 22"/>
          <p:cNvGraphicFramePr>
            <a:graphicFrameLocks noChangeAspect="1"/>
          </p:cNvGraphicFramePr>
          <p:nvPr/>
        </p:nvGraphicFramePr>
        <p:xfrm>
          <a:off x="522288" y="3644900"/>
          <a:ext cx="8329612" cy="538163"/>
        </p:xfrm>
        <a:graphic>
          <a:graphicData uri="http://schemas.openxmlformats.org/presentationml/2006/ole">
            <p:oleObj spid="_x0000_s686102" name="수식" r:id="rId5" imgW="5511600" imgH="355320" progId="Equation.3">
              <p:embed/>
            </p:oleObj>
          </a:graphicData>
        </a:graphic>
      </p:graphicFrame>
      <p:sp>
        <p:nvSpPr>
          <p:cNvPr id="686106" name="Line 26"/>
          <p:cNvSpPr>
            <a:spLocks noChangeShapeType="1"/>
          </p:cNvSpPr>
          <p:nvPr/>
        </p:nvSpPr>
        <p:spPr bwMode="auto">
          <a:xfrm flipH="1">
            <a:off x="3779838" y="1952625"/>
            <a:ext cx="793750" cy="0"/>
          </a:xfrm>
          <a:prstGeom prst="line">
            <a:avLst/>
          </a:prstGeom>
          <a:noFill/>
          <a:ln w="15875">
            <a:solidFill>
              <a:schemeClr val="tx2"/>
            </a:solidFill>
            <a:round/>
            <a:headEnd/>
            <a:tailEnd type="arrow" w="sm" len="lg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686108" name="Line 28"/>
          <p:cNvSpPr>
            <a:spLocks noChangeShapeType="1"/>
          </p:cNvSpPr>
          <p:nvPr/>
        </p:nvSpPr>
        <p:spPr bwMode="auto">
          <a:xfrm flipH="1" flipV="1">
            <a:off x="4864100" y="2024063"/>
            <a:ext cx="898525" cy="504825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arrow" w="sm" len="med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686109" name="Line 29"/>
          <p:cNvSpPr>
            <a:spLocks noChangeShapeType="1"/>
          </p:cNvSpPr>
          <p:nvPr/>
        </p:nvSpPr>
        <p:spPr bwMode="auto">
          <a:xfrm flipH="1">
            <a:off x="3789363" y="1817688"/>
            <a:ext cx="792162" cy="0"/>
          </a:xfrm>
          <a:prstGeom prst="line">
            <a:avLst/>
          </a:prstGeom>
          <a:noFill/>
          <a:ln w="15875">
            <a:solidFill>
              <a:schemeClr val="tx2"/>
            </a:solidFill>
            <a:round/>
            <a:headEnd/>
            <a:tailEnd type="arrow" w="sm" len="lg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686113" name="Freeform 33"/>
          <p:cNvSpPr>
            <a:spLocks/>
          </p:cNvSpPr>
          <p:nvPr/>
        </p:nvSpPr>
        <p:spPr bwMode="auto">
          <a:xfrm rot="12900000" flipH="1">
            <a:off x="4811713" y="1330325"/>
            <a:ext cx="141287" cy="477838"/>
          </a:xfrm>
          <a:custGeom>
            <a:avLst/>
            <a:gdLst/>
            <a:ahLst/>
            <a:cxnLst>
              <a:cxn ang="0">
                <a:pos x="46" y="499"/>
              </a:cxn>
              <a:cxn ang="0">
                <a:pos x="136" y="408"/>
              </a:cxn>
              <a:cxn ang="0">
                <a:pos x="136" y="499"/>
              </a:cxn>
              <a:cxn ang="0">
                <a:pos x="0" y="362"/>
              </a:cxn>
              <a:cxn ang="0">
                <a:pos x="136" y="272"/>
              </a:cxn>
              <a:cxn ang="0">
                <a:pos x="136" y="362"/>
              </a:cxn>
              <a:cxn ang="0">
                <a:pos x="0" y="226"/>
              </a:cxn>
              <a:cxn ang="0">
                <a:pos x="136" y="136"/>
              </a:cxn>
              <a:cxn ang="0">
                <a:pos x="136" y="226"/>
              </a:cxn>
              <a:cxn ang="0">
                <a:pos x="0" y="90"/>
              </a:cxn>
              <a:cxn ang="0">
                <a:pos x="136" y="0"/>
              </a:cxn>
              <a:cxn ang="0">
                <a:pos x="136" y="90"/>
              </a:cxn>
              <a:cxn ang="0">
                <a:pos x="46" y="0"/>
              </a:cxn>
            </a:cxnLst>
            <a:rect l="0" t="0" r="r" b="b"/>
            <a:pathLst>
              <a:path w="159" h="507">
                <a:moveTo>
                  <a:pt x="46" y="499"/>
                </a:moveTo>
                <a:cubicBezTo>
                  <a:pt x="83" y="453"/>
                  <a:pt x="121" y="408"/>
                  <a:pt x="136" y="408"/>
                </a:cubicBezTo>
                <a:cubicBezTo>
                  <a:pt x="151" y="408"/>
                  <a:pt x="159" y="507"/>
                  <a:pt x="136" y="499"/>
                </a:cubicBezTo>
                <a:cubicBezTo>
                  <a:pt x="113" y="491"/>
                  <a:pt x="0" y="400"/>
                  <a:pt x="0" y="362"/>
                </a:cubicBezTo>
                <a:cubicBezTo>
                  <a:pt x="0" y="324"/>
                  <a:pt x="113" y="272"/>
                  <a:pt x="136" y="272"/>
                </a:cubicBezTo>
                <a:cubicBezTo>
                  <a:pt x="159" y="272"/>
                  <a:pt x="159" y="370"/>
                  <a:pt x="136" y="362"/>
                </a:cubicBezTo>
                <a:cubicBezTo>
                  <a:pt x="113" y="354"/>
                  <a:pt x="0" y="264"/>
                  <a:pt x="0" y="226"/>
                </a:cubicBezTo>
                <a:cubicBezTo>
                  <a:pt x="0" y="188"/>
                  <a:pt x="113" y="136"/>
                  <a:pt x="136" y="136"/>
                </a:cubicBezTo>
                <a:cubicBezTo>
                  <a:pt x="159" y="136"/>
                  <a:pt x="159" y="234"/>
                  <a:pt x="136" y="226"/>
                </a:cubicBezTo>
                <a:cubicBezTo>
                  <a:pt x="113" y="218"/>
                  <a:pt x="0" y="128"/>
                  <a:pt x="0" y="90"/>
                </a:cubicBezTo>
                <a:cubicBezTo>
                  <a:pt x="0" y="52"/>
                  <a:pt x="113" y="0"/>
                  <a:pt x="136" y="0"/>
                </a:cubicBezTo>
                <a:cubicBezTo>
                  <a:pt x="159" y="0"/>
                  <a:pt x="151" y="90"/>
                  <a:pt x="136" y="90"/>
                </a:cubicBezTo>
                <a:cubicBezTo>
                  <a:pt x="121" y="90"/>
                  <a:pt x="61" y="15"/>
                  <a:pt x="46" y="0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686115" name="Oval 35"/>
          <p:cNvSpPr>
            <a:spLocks noChangeArrowheads="1"/>
          </p:cNvSpPr>
          <p:nvPr/>
        </p:nvSpPr>
        <p:spPr bwMode="auto">
          <a:xfrm flipH="1">
            <a:off x="4546600" y="1751013"/>
            <a:ext cx="331788" cy="431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686116" name="Line 36"/>
          <p:cNvSpPr>
            <a:spLocks noChangeShapeType="1"/>
          </p:cNvSpPr>
          <p:nvPr/>
        </p:nvSpPr>
        <p:spPr bwMode="auto">
          <a:xfrm flipH="1">
            <a:off x="3779838" y="2097088"/>
            <a:ext cx="793750" cy="0"/>
          </a:xfrm>
          <a:prstGeom prst="line">
            <a:avLst/>
          </a:prstGeom>
          <a:noFill/>
          <a:ln w="15875">
            <a:solidFill>
              <a:schemeClr val="tx2"/>
            </a:solidFill>
            <a:round/>
            <a:headEnd/>
            <a:tailEnd type="arrow" w="sm" len="lg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686117" name="Text Box 37"/>
          <p:cNvSpPr txBox="1">
            <a:spLocks noChangeArrowheads="1"/>
          </p:cNvSpPr>
          <p:nvPr/>
        </p:nvSpPr>
        <p:spPr bwMode="auto">
          <a:xfrm flipH="1">
            <a:off x="4929190" y="2285992"/>
            <a:ext cx="396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atinLnBrk="1">
              <a:spcBef>
                <a:spcPct val="50000"/>
              </a:spcBef>
            </a:pPr>
            <a:r>
              <a:rPr kumimoji="1" lang="en-US" altLang="ko-KR" sz="2000" b="1" dirty="0">
                <a:latin typeface="Arial" pitchFamily="34" charset="0"/>
              </a:rPr>
              <a:t>P</a:t>
            </a:r>
          </a:p>
        </p:txBody>
      </p:sp>
      <p:sp>
        <p:nvSpPr>
          <p:cNvPr id="686119" name="Line 39"/>
          <p:cNvSpPr>
            <a:spLocks noChangeShapeType="1"/>
          </p:cNvSpPr>
          <p:nvPr/>
        </p:nvSpPr>
        <p:spPr bwMode="auto">
          <a:xfrm>
            <a:off x="1633506" y="5229225"/>
            <a:ext cx="1439863" cy="0"/>
          </a:xfrm>
          <a:prstGeom prst="line">
            <a:avLst/>
          </a:prstGeom>
          <a:noFill/>
          <a:ln w="15875">
            <a:solidFill>
              <a:schemeClr val="tx2"/>
            </a:solidFill>
            <a:round/>
            <a:headEnd/>
            <a:tailEnd type="none" w="sm" len="lg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686120" name="Line 40"/>
          <p:cNvSpPr>
            <a:spLocks noChangeShapeType="1"/>
          </p:cNvSpPr>
          <p:nvPr/>
        </p:nvSpPr>
        <p:spPr bwMode="auto">
          <a:xfrm flipV="1">
            <a:off x="358744" y="5335588"/>
            <a:ext cx="979487" cy="504825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arrow" w="sm" len="med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686121" name="Line 41"/>
          <p:cNvSpPr>
            <a:spLocks noChangeShapeType="1"/>
          </p:cNvSpPr>
          <p:nvPr/>
        </p:nvSpPr>
        <p:spPr bwMode="auto">
          <a:xfrm flipV="1">
            <a:off x="1562069" y="4652963"/>
            <a:ext cx="204787" cy="404812"/>
          </a:xfrm>
          <a:prstGeom prst="line">
            <a:avLst/>
          </a:prstGeom>
          <a:noFill/>
          <a:ln w="15875">
            <a:solidFill>
              <a:schemeClr val="tx2"/>
            </a:solidFill>
            <a:round/>
            <a:headEnd/>
            <a:tailEnd type="none" w="sm" len="lg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686123" name="Freeform 43"/>
          <p:cNvSpPr>
            <a:spLocks/>
          </p:cNvSpPr>
          <p:nvPr/>
        </p:nvSpPr>
        <p:spPr bwMode="auto">
          <a:xfrm rot="8700000">
            <a:off x="1552544" y="4221163"/>
            <a:ext cx="153987" cy="477837"/>
          </a:xfrm>
          <a:custGeom>
            <a:avLst/>
            <a:gdLst/>
            <a:ahLst/>
            <a:cxnLst>
              <a:cxn ang="0">
                <a:pos x="46" y="499"/>
              </a:cxn>
              <a:cxn ang="0">
                <a:pos x="136" y="408"/>
              </a:cxn>
              <a:cxn ang="0">
                <a:pos x="136" y="499"/>
              </a:cxn>
              <a:cxn ang="0">
                <a:pos x="0" y="362"/>
              </a:cxn>
              <a:cxn ang="0">
                <a:pos x="136" y="272"/>
              </a:cxn>
              <a:cxn ang="0">
                <a:pos x="136" y="362"/>
              </a:cxn>
              <a:cxn ang="0">
                <a:pos x="0" y="226"/>
              </a:cxn>
              <a:cxn ang="0">
                <a:pos x="136" y="136"/>
              </a:cxn>
              <a:cxn ang="0">
                <a:pos x="136" y="226"/>
              </a:cxn>
              <a:cxn ang="0">
                <a:pos x="0" y="90"/>
              </a:cxn>
              <a:cxn ang="0">
                <a:pos x="136" y="0"/>
              </a:cxn>
              <a:cxn ang="0">
                <a:pos x="136" y="90"/>
              </a:cxn>
              <a:cxn ang="0">
                <a:pos x="46" y="0"/>
              </a:cxn>
            </a:cxnLst>
            <a:rect l="0" t="0" r="r" b="b"/>
            <a:pathLst>
              <a:path w="159" h="507">
                <a:moveTo>
                  <a:pt x="46" y="499"/>
                </a:moveTo>
                <a:cubicBezTo>
                  <a:pt x="83" y="453"/>
                  <a:pt x="121" y="408"/>
                  <a:pt x="136" y="408"/>
                </a:cubicBezTo>
                <a:cubicBezTo>
                  <a:pt x="151" y="408"/>
                  <a:pt x="159" y="507"/>
                  <a:pt x="136" y="499"/>
                </a:cubicBezTo>
                <a:cubicBezTo>
                  <a:pt x="113" y="491"/>
                  <a:pt x="0" y="400"/>
                  <a:pt x="0" y="362"/>
                </a:cubicBezTo>
                <a:cubicBezTo>
                  <a:pt x="0" y="324"/>
                  <a:pt x="113" y="272"/>
                  <a:pt x="136" y="272"/>
                </a:cubicBezTo>
                <a:cubicBezTo>
                  <a:pt x="159" y="272"/>
                  <a:pt x="159" y="370"/>
                  <a:pt x="136" y="362"/>
                </a:cubicBezTo>
                <a:cubicBezTo>
                  <a:pt x="113" y="354"/>
                  <a:pt x="0" y="264"/>
                  <a:pt x="0" y="226"/>
                </a:cubicBezTo>
                <a:cubicBezTo>
                  <a:pt x="0" y="188"/>
                  <a:pt x="113" y="136"/>
                  <a:pt x="136" y="136"/>
                </a:cubicBezTo>
                <a:cubicBezTo>
                  <a:pt x="159" y="136"/>
                  <a:pt x="159" y="234"/>
                  <a:pt x="136" y="226"/>
                </a:cubicBezTo>
                <a:cubicBezTo>
                  <a:pt x="113" y="218"/>
                  <a:pt x="0" y="128"/>
                  <a:pt x="0" y="90"/>
                </a:cubicBezTo>
                <a:cubicBezTo>
                  <a:pt x="0" y="52"/>
                  <a:pt x="113" y="0"/>
                  <a:pt x="136" y="0"/>
                </a:cubicBezTo>
                <a:cubicBezTo>
                  <a:pt x="159" y="0"/>
                  <a:pt x="151" y="90"/>
                  <a:pt x="136" y="90"/>
                </a:cubicBezTo>
                <a:cubicBezTo>
                  <a:pt x="121" y="90"/>
                  <a:pt x="61" y="15"/>
                  <a:pt x="46" y="0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686124" name="Oval 44"/>
          <p:cNvSpPr>
            <a:spLocks noChangeArrowheads="1"/>
          </p:cNvSpPr>
          <p:nvPr/>
        </p:nvSpPr>
        <p:spPr bwMode="auto">
          <a:xfrm>
            <a:off x="1322356" y="5062538"/>
            <a:ext cx="360363" cy="431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686126" name="Text Box 46"/>
          <p:cNvSpPr txBox="1">
            <a:spLocks noChangeArrowheads="1"/>
          </p:cNvSpPr>
          <p:nvPr/>
        </p:nvSpPr>
        <p:spPr bwMode="auto">
          <a:xfrm>
            <a:off x="714348" y="5643578"/>
            <a:ext cx="431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atinLnBrk="1">
              <a:spcBef>
                <a:spcPct val="50000"/>
              </a:spcBef>
            </a:pPr>
            <a:r>
              <a:rPr kumimoji="1" lang="en-US" altLang="ko-KR" sz="2000" b="1" dirty="0">
                <a:latin typeface="Arial" pitchFamily="34" charset="0"/>
              </a:rPr>
              <a:t>P</a:t>
            </a:r>
          </a:p>
        </p:txBody>
      </p:sp>
      <p:sp>
        <p:nvSpPr>
          <p:cNvPr id="686128" name="Line 48"/>
          <p:cNvSpPr>
            <a:spLocks noChangeShapeType="1"/>
          </p:cNvSpPr>
          <p:nvPr/>
        </p:nvSpPr>
        <p:spPr bwMode="auto">
          <a:xfrm flipH="1" flipV="1">
            <a:off x="3367056" y="5335588"/>
            <a:ext cx="898525" cy="504825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arrow" w="sm" len="med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686131" name="Freeform 51"/>
          <p:cNvSpPr>
            <a:spLocks/>
          </p:cNvSpPr>
          <p:nvPr/>
        </p:nvSpPr>
        <p:spPr bwMode="auto">
          <a:xfrm rot="12900000" flipH="1">
            <a:off x="3001931" y="4221163"/>
            <a:ext cx="141288" cy="477837"/>
          </a:xfrm>
          <a:custGeom>
            <a:avLst/>
            <a:gdLst/>
            <a:ahLst/>
            <a:cxnLst>
              <a:cxn ang="0">
                <a:pos x="46" y="499"/>
              </a:cxn>
              <a:cxn ang="0">
                <a:pos x="136" y="408"/>
              </a:cxn>
              <a:cxn ang="0">
                <a:pos x="136" y="499"/>
              </a:cxn>
              <a:cxn ang="0">
                <a:pos x="0" y="362"/>
              </a:cxn>
              <a:cxn ang="0">
                <a:pos x="136" y="272"/>
              </a:cxn>
              <a:cxn ang="0">
                <a:pos x="136" y="362"/>
              </a:cxn>
              <a:cxn ang="0">
                <a:pos x="0" y="226"/>
              </a:cxn>
              <a:cxn ang="0">
                <a:pos x="136" y="136"/>
              </a:cxn>
              <a:cxn ang="0">
                <a:pos x="136" y="226"/>
              </a:cxn>
              <a:cxn ang="0">
                <a:pos x="0" y="90"/>
              </a:cxn>
              <a:cxn ang="0">
                <a:pos x="136" y="0"/>
              </a:cxn>
              <a:cxn ang="0">
                <a:pos x="136" y="90"/>
              </a:cxn>
              <a:cxn ang="0">
                <a:pos x="46" y="0"/>
              </a:cxn>
            </a:cxnLst>
            <a:rect l="0" t="0" r="r" b="b"/>
            <a:pathLst>
              <a:path w="159" h="507">
                <a:moveTo>
                  <a:pt x="46" y="499"/>
                </a:moveTo>
                <a:cubicBezTo>
                  <a:pt x="83" y="453"/>
                  <a:pt x="121" y="408"/>
                  <a:pt x="136" y="408"/>
                </a:cubicBezTo>
                <a:cubicBezTo>
                  <a:pt x="151" y="408"/>
                  <a:pt x="159" y="507"/>
                  <a:pt x="136" y="499"/>
                </a:cubicBezTo>
                <a:cubicBezTo>
                  <a:pt x="113" y="491"/>
                  <a:pt x="0" y="400"/>
                  <a:pt x="0" y="362"/>
                </a:cubicBezTo>
                <a:cubicBezTo>
                  <a:pt x="0" y="324"/>
                  <a:pt x="113" y="272"/>
                  <a:pt x="136" y="272"/>
                </a:cubicBezTo>
                <a:cubicBezTo>
                  <a:pt x="159" y="272"/>
                  <a:pt x="159" y="370"/>
                  <a:pt x="136" y="362"/>
                </a:cubicBezTo>
                <a:cubicBezTo>
                  <a:pt x="113" y="354"/>
                  <a:pt x="0" y="264"/>
                  <a:pt x="0" y="226"/>
                </a:cubicBezTo>
                <a:cubicBezTo>
                  <a:pt x="0" y="188"/>
                  <a:pt x="113" y="136"/>
                  <a:pt x="136" y="136"/>
                </a:cubicBezTo>
                <a:cubicBezTo>
                  <a:pt x="159" y="136"/>
                  <a:pt x="159" y="234"/>
                  <a:pt x="136" y="226"/>
                </a:cubicBezTo>
                <a:cubicBezTo>
                  <a:pt x="113" y="218"/>
                  <a:pt x="0" y="128"/>
                  <a:pt x="0" y="90"/>
                </a:cubicBezTo>
                <a:cubicBezTo>
                  <a:pt x="0" y="52"/>
                  <a:pt x="113" y="0"/>
                  <a:pt x="136" y="0"/>
                </a:cubicBezTo>
                <a:cubicBezTo>
                  <a:pt x="159" y="0"/>
                  <a:pt x="151" y="90"/>
                  <a:pt x="136" y="90"/>
                </a:cubicBezTo>
                <a:cubicBezTo>
                  <a:pt x="121" y="90"/>
                  <a:pt x="61" y="15"/>
                  <a:pt x="46" y="0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686132" name="Oval 52"/>
          <p:cNvSpPr>
            <a:spLocks noChangeArrowheads="1"/>
          </p:cNvSpPr>
          <p:nvPr/>
        </p:nvSpPr>
        <p:spPr bwMode="auto">
          <a:xfrm flipH="1">
            <a:off x="3049556" y="5062538"/>
            <a:ext cx="331788" cy="431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686135" name="Line 55"/>
          <p:cNvSpPr>
            <a:spLocks noChangeShapeType="1"/>
          </p:cNvSpPr>
          <p:nvPr/>
        </p:nvSpPr>
        <p:spPr bwMode="auto">
          <a:xfrm>
            <a:off x="1777969" y="4652963"/>
            <a:ext cx="1152525" cy="0"/>
          </a:xfrm>
          <a:prstGeom prst="line">
            <a:avLst/>
          </a:prstGeom>
          <a:noFill/>
          <a:ln w="15875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686136" name="Line 56"/>
          <p:cNvSpPr>
            <a:spLocks noChangeShapeType="1"/>
          </p:cNvSpPr>
          <p:nvPr/>
        </p:nvSpPr>
        <p:spPr bwMode="auto">
          <a:xfrm flipH="1" flipV="1">
            <a:off x="2919381" y="4652963"/>
            <a:ext cx="227013" cy="431800"/>
          </a:xfrm>
          <a:prstGeom prst="line">
            <a:avLst/>
          </a:prstGeom>
          <a:noFill/>
          <a:ln w="15875">
            <a:solidFill>
              <a:schemeClr val="tx2"/>
            </a:solidFill>
            <a:round/>
            <a:headEnd/>
            <a:tailEnd type="none" w="sm" len="lg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686137" name="Line 57"/>
          <p:cNvSpPr>
            <a:spLocks noChangeShapeType="1"/>
          </p:cNvSpPr>
          <p:nvPr/>
        </p:nvSpPr>
        <p:spPr bwMode="auto">
          <a:xfrm>
            <a:off x="1633506" y="5373688"/>
            <a:ext cx="1439863" cy="0"/>
          </a:xfrm>
          <a:prstGeom prst="line">
            <a:avLst/>
          </a:prstGeom>
          <a:noFill/>
          <a:ln w="15875">
            <a:solidFill>
              <a:schemeClr val="tx2"/>
            </a:solidFill>
            <a:round/>
            <a:headEnd/>
            <a:tailEnd type="none" w="sm" len="lg"/>
          </a:ln>
          <a:effectLst/>
        </p:spPr>
        <p:txBody>
          <a:bodyPr/>
          <a:lstStyle/>
          <a:p>
            <a:endParaRPr lang="ko-KR" altLang="en-US"/>
          </a:p>
        </p:txBody>
      </p:sp>
      <p:graphicFrame>
        <p:nvGraphicFramePr>
          <p:cNvPr id="686138" name="Object 58"/>
          <p:cNvGraphicFramePr>
            <a:graphicFrameLocks noChangeAspect="1"/>
          </p:cNvGraphicFramePr>
          <p:nvPr/>
        </p:nvGraphicFramePr>
        <p:xfrm>
          <a:off x="1373156" y="4727575"/>
          <a:ext cx="260350" cy="285750"/>
        </p:xfrm>
        <a:graphic>
          <a:graphicData uri="http://schemas.openxmlformats.org/presentationml/2006/ole">
            <p:oleObj spid="_x0000_s686138" name="Equation" r:id="rId6" imgW="126720" imgH="139680" progId="Equation.3">
              <p:embed/>
            </p:oleObj>
          </a:graphicData>
        </a:graphic>
      </p:graphicFrame>
      <p:graphicFrame>
        <p:nvGraphicFramePr>
          <p:cNvPr id="686139" name="Object 59"/>
          <p:cNvGraphicFramePr>
            <a:graphicFrameLocks noChangeAspect="1"/>
          </p:cNvGraphicFramePr>
          <p:nvPr/>
        </p:nvGraphicFramePr>
        <p:xfrm>
          <a:off x="3173381" y="4686300"/>
          <a:ext cx="260350" cy="363538"/>
        </p:xfrm>
        <a:graphic>
          <a:graphicData uri="http://schemas.openxmlformats.org/presentationml/2006/ole">
            <p:oleObj spid="_x0000_s686139" name="Equation" r:id="rId7" imgW="126720" imgH="177480" progId="Equation.3">
              <p:embed/>
            </p:oleObj>
          </a:graphicData>
        </a:graphic>
      </p:graphicFrame>
      <p:graphicFrame>
        <p:nvGraphicFramePr>
          <p:cNvPr id="686140" name="Object 60"/>
          <p:cNvGraphicFramePr>
            <a:graphicFrameLocks noChangeAspect="1"/>
          </p:cNvGraphicFramePr>
          <p:nvPr/>
        </p:nvGraphicFramePr>
        <p:xfrm>
          <a:off x="1768444" y="4275138"/>
          <a:ext cx="514350" cy="406400"/>
        </p:xfrm>
        <a:graphic>
          <a:graphicData uri="http://schemas.openxmlformats.org/presentationml/2006/ole">
            <p:oleObj spid="_x0000_s686140" name="Equation" r:id="rId8" imgW="304560" imgH="241200" progId="Equation.3">
              <p:embed/>
            </p:oleObj>
          </a:graphicData>
        </a:graphic>
      </p:graphicFrame>
      <p:graphicFrame>
        <p:nvGraphicFramePr>
          <p:cNvPr id="686141" name="Object 61"/>
          <p:cNvGraphicFramePr>
            <a:graphicFrameLocks noChangeAspect="1"/>
          </p:cNvGraphicFramePr>
          <p:nvPr/>
        </p:nvGraphicFramePr>
        <p:xfrm>
          <a:off x="2454244" y="4303713"/>
          <a:ext cx="493712" cy="384175"/>
        </p:xfrm>
        <a:graphic>
          <a:graphicData uri="http://schemas.openxmlformats.org/presentationml/2006/ole">
            <p:oleObj spid="_x0000_s686141" name="Equation" r:id="rId9" imgW="291960" imgH="228600" progId="Equation.3">
              <p:embed/>
            </p:oleObj>
          </a:graphicData>
        </a:graphic>
      </p:graphicFrame>
      <p:sp>
        <p:nvSpPr>
          <p:cNvPr id="686134" name="Text Box 54"/>
          <p:cNvSpPr txBox="1">
            <a:spLocks noChangeArrowheads="1"/>
          </p:cNvSpPr>
          <p:nvPr/>
        </p:nvSpPr>
        <p:spPr bwMode="auto">
          <a:xfrm flipH="1">
            <a:off x="3571868" y="5643578"/>
            <a:ext cx="396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atinLnBrk="1">
              <a:spcBef>
                <a:spcPct val="50000"/>
              </a:spcBef>
            </a:pPr>
            <a:r>
              <a:rPr kumimoji="1" lang="en-US" altLang="ko-KR" sz="2000" b="1">
                <a:latin typeface="Arial" pitchFamily="34" charset="0"/>
              </a:rPr>
              <a:t>P</a:t>
            </a:r>
          </a:p>
        </p:txBody>
      </p:sp>
      <p:sp>
        <p:nvSpPr>
          <p:cNvPr id="686143" name="Line 63"/>
          <p:cNvSpPr>
            <a:spLocks noChangeShapeType="1"/>
          </p:cNvSpPr>
          <p:nvPr/>
        </p:nvSpPr>
        <p:spPr bwMode="auto">
          <a:xfrm flipV="1">
            <a:off x="5899178" y="5335588"/>
            <a:ext cx="979488" cy="504825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arrow" w="sm" len="med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686144" name="Line 64"/>
          <p:cNvSpPr>
            <a:spLocks noChangeShapeType="1"/>
          </p:cNvSpPr>
          <p:nvPr/>
        </p:nvSpPr>
        <p:spPr bwMode="auto">
          <a:xfrm flipH="1" flipV="1">
            <a:off x="6486553" y="4652963"/>
            <a:ext cx="392113" cy="504825"/>
          </a:xfrm>
          <a:prstGeom prst="line">
            <a:avLst/>
          </a:prstGeom>
          <a:noFill/>
          <a:ln w="15875">
            <a:solidFill>
              <a:schemeClr val="tx2"/>
            </a:solidFill>
            <a:round/>
            <a:headEnd/>
            <a:tailEnd type="none" w="sm" len="lg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686145" name="Freeform 65"/>
          <p:cNvSpPr>
            <a:spLocks/>
          </p:cNvSpPr>
          <p:nvPr/>
        </p:nvSpPr>
        <p:spPr bwMode="auto">
          <a:xfrm rot="8700000">
            <a:off x="6272241" y="4221163"/>
            <a:ext cx="153988" cy="477837"/>
          </a:xfrm>
          <a:custGeom>
            <a:avLst/>
            <a:gdLst/>
            <a:ahLst/>
            <a:cxnLst>
              <a:cxn ang="0">
                <a:pos x="46" y="499"/>
              </a:cxn>
              <a:cxn ang="0">
                <a:pos x="136" y="408"/>
              </a:cxn>
              <a:cxn ang="0">
                <a:pos x="136" y="499"/>
              </a:cxn>
              <a:cxn ang="0">
                <a:pos x="0" y="362"/>
              </a:cxn>
              <a:cxn ang="0">
                <a:pos x="136" y="272"/>
              </a:cxn>
              <a:cxn ang="0">
                <a:pos x="136" y="362"/>
              </a:cxn>
              <a:cxn ang="0">
                <a:pos x="0" y="226"/>
              </a:cxn>
              <a:cxn ang="0">
                <a:pos x="136" y="136"/>
              </a:cxn>
              <a:cxn ang="0">
                <a:pos x="136" y="226"/>
              </a:cxn>
              <a:cxn ang="0">
                <a:pos x="0" y="90"/>
              </a:cxn>
              <a:cxn ang="0">
                <a:pos x="136" y="0"/>
              </a:cxn>
              <a:cxn ang="0">
                <a:pos x="136" y="90"/>
              </a:cxn>
              <a:cxn ang="0">
                <a:pos x="46" y="0"/>
              </a:cxn>
            </a:cxnLst>
            <a:rect l="0" t="0" r="r" b="b"/>
            <a:pathLst>
              <a:path w="159" h="507">
                <a:moveTo>
                  <a:pt x="46" y="499"/>
                </a:moveTo>
                <a:cubicBezTo>
                  <a:pt x="83" y="453"/>
                  <a:pt x="121" y="408"/>
                  <a:pt x="136" y="408"/>
                </a:cubicBezTo>
                <a:cubicBezTo>
                  <a:pt x="151" y="408"/>
                  <a:pt x="159" y="507"/>
                  <a:pt x="136" y="499"/>
                </a:cubicBezTo>
                <a:cubicBezTo>
                  <a:pt x="113" y="491"/>
                  <a:pt x="0" y="400"/>
                  <a:pt x="0" y="362"/>
                </a:cubicBezTo>
                <a:cubicBezTo>
                  <a:pt x="0" y="324"/>
                  <a:pt x="113" y="272"/>
                  <a:pt x="136" y="272"/>
                </a:cubicBezTo>
                <a:cubicBezTo>
                  <a:pt x="159" y="272"/>
                  <a:pt x="159" y="370"/>
                  <a:pt x="136" y="362"/>
                </a:cubicBezTo>
                <a:cubicBezTo>
                  <a:pt x="113" y="354"/>
                  <a:pt x="0" y="264"/>
                  <a:pt x="0" y="226"/>
                </a:cubicBezTo>
                <a:cubicBezTo>
                  <a:pt x="0" y="188"/>
                  <a:pt x="113" y="136"/>
                  <a:pt x="136" y="136"/>
                </a:cubicBezTo>
                <a:cubicBezTo>
                  <a:pt x="159" y="136"/>
                  <a:pt x="159" y="234"/>
                  <a:pt x="136" y="226"/>
                </a:cubicBezTo>
                <a:cubicBezTo>
                  <a:pt x="113" y="218"/>
                  <a:pt x="0" y="128"/>
                  <a:pt x="0" y="90"/>
                </a:cubicBezTo>
                <a:cubicBezTo>
                  <a:pt x="0" y="52"/>
                  <a:pt x="113" y="0"/>
                  <a:pt x="136" y="0"/>
                </a:cubicBezTo>
                <a:cubicBezTo>
                  <a:pt x="159" y="0"/>
                  <a:pt x="151" y="90"/>
                  <a:pt x="136" y="90"/>
                </a:cubicBezTo>
                <a:cubicBezTo>
                  <a:pt x="121" y="90"/>
                  <a:pt x="61" y="15"/>
                  <a:pt x="46" y="0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686146" name="Oval 66"/>
          <p:cNvSpPr>
            <a:spLocks noChangeArrowheads="1"/>
          </p:cNvSpPr>
          <p:nvPr/>
        </p:nvSpPr>
        <p:spPr bwMode="auto">
          <a:xfrm>
            <a:off x="6878666" y="5084763"/>
            <a:ext cx="360363" cy="431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US" altLang="ko-KR" dirty="0" smtClean="0">
                <a:latin typeface="+mj-lt"/>
              </a:rPr>
              <a:t>n</a:t>
            </a:r>
            <a:endParaRPr lang="ko-KR" altLang="en-US" dirty="0">
              <a:latin typeface="+mj-lt"/>
            </a:endParaRPr>
          </a:p>
        </p:txBody>
      </p:sp>
      <p:sp>
        <p:nvSpPr>
          <p:cNvPr id="686147" name="Text Box 67"/>
          <p:cNvSpPr txBox="1">
            <a:spLocks noChangeArrowheads="1"/>
          </p:cNvSpPr>
          <p:nvPr/>
        </p:nvSpPr>
        <p:spPr bwMode="auto">
          <a:xfrm>
            <a:off x="6143636" y="5643578"/>
            <a:ext cx="431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atinLnBrk="1">
              <a:spcBef>
                <a:spcPct val="50000"/>
              </a:spcBef>
            </a:pPr>
            <a:r>
              <a:rPr kumimoji="1" lang="en-US" altLang="ko-KR" sz="2000" b="1" dirty="0">
                <a:latin typeface="Arial" pitchFamily="34" charset="0"/>
              </a:rPr>
              <a:t>P</a:t>
            </a:r>
          </a:p>
        </p:txBody>
      </p:sp>
      <p:sp>
        <p:nvSpPr>
          <p:cNvPr id="686148" name="Line 68"/>
          <p:cNvSpPr>
            <a:spLocks noChangeShapeType="1"/>
          </p:cNvSpPr>
          <p:nvPr/>
        </p:nvSpPr>
        <p:spPr bwMode="auto">
          <a:xfrm flipH="1" flipV="1">
            <a:off x="7239028" y="5335588"/>
            <a:ext cx="898525" cy="504825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arrow" w="sm" len="med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686149" name="Freeform 69"/>
          <p:cNvSpPr>
            <a:spLocks/>
          </p:cNvSpPr>
          <p:nvPr/>
        </p:nvSpPr>
        <p:spPr bwMode="auto">
          <a:xfrm rot="12900000" flipH="1">
            <a:off x="7721628" y="4221163"/>
            <a:ext cx="141288" cy="477837"/>
          </a:xfrm>
          <a:custGeom>
            <a:avLst/>
            <a:gdLst/>
            <a:ahLst/>
            <a:cxnLst>
              <a:cxn ang="0">
                <a:pos x="46" y="499"/>
              </a:cxn>
              <a:cxn ang="0">
                <a:pos x="136" y="408"/>
              </a:cxn>
              <a:cxn ang="0">
                <a:pos x="136" y="499"/>
              </a:cxn>
              <a:cxn ang="0">
                <a:pos x="0" y="362"/>
              </a:cxn>
              <a:cxn ang="0">
                <a:pos x="136" y="272"/>
              </a:cxn>
              <a:cxn ang="0">
                <a:pos x="136" y="362"/>
              </a:cxn>
              <a:cxn ang="0">
                <a:pos x="0" y="226"/>
              </a:cxn>
              <a:cxn ang="0">
                <a:pos x="136" y="136"/>
              </a:cxn>
              <a:cxn ang="0">
                <a:pos x="136" y="226"/>
              </a:cxn>
              <a:cxn ang="0">
                <a:pos x="0" y="90"/>
              </a:cxn>
              <a:cxn ang="0">
                <a:pos x="136" y="0"/>
              </a:cxn>
              <a:cxn ang="0">
                <a:pos x="136" y="90"/>
              </a:cxn>
              <a:cxn ang="0">
                <a:pos x="46" y="0"/>
              </a:cxn>
            </a:cxnLst>
            <a:rect l="0" t="0" r="r" b="b"/>
            <a:pathLst>
              <a:path w="159" h="507">
                <a:moveTo>
                  <a:pt x="46" y="499"/>
                </a:moveTo>
                <a:cubicBezTo>
                  <a:pt x="83" y="453"/>
                  <a:pt x="121" y="408"/>
                  <a:pt x="136" y="408"/>
                </a:cubicBezTo>
                <a:cubicBezTo>
                  <a:pt x="151" y="408"/>
                  <a:pt x="159" y="507"/>
                  <a:pt x="136" y="499"/>
                </a:cubicBezTo>
                <a:cubicBezTo>
                  <a:pt x="113" y="491"/>
                  <a:pt x="0" y="400"/>
                  <a:pt x="0" y="362"/>
                </a:cubicBezTo>
                <a:cubicBezTo>
                  <a:pt x="0" y="324"/>
                  <a:pt x="113" y="272"/>
                  <a:pt x="136" y="272"/>
                </a:cubicBezTo>
                <a:cubicBezTo>
                  <a:pt x="159" y="272"/>
                  <a:pt x="159" y="370"/>
                  <a:pt x="136" y="362"/>
                </a:cubicBezTo>
                <a:cubicBezTo>
                  <a:pt x="113" y="354"/>
                  <a:pt x="0" y="264"/>
                  <a:pt x="0" y="226"/>
                </a:cubicBezTo>
                <a:cubicBezTo>
                  <a:pt x="0" y="188"/>
                  <a:pt x="113" y="136"/>
                  <a:pt x="136" y="136"/>
                </a:cubicBezTo>
                <a:cubicBezTo>
                  <a:pt x="159" y="136"/>
                  <a:pt x="159" y="234"/>
                  <a:pt x="136" y="226"/>
                </a:cubicBezTo>
                <a:cubicBezTo>
                  <a:pt x="113" y="218"/>
                  <a:pt x="0" y="128"/>
                  <a:pt x="0" y="90"/>
                </a:cubicBezTo>
                <a:cubicBezTo>
                  <a:pt x="0" y="52"/>
                  <a:pt x="113" y="0"/>
                  <a:pt x="136" y="0"/>
                </a:cubicBezTo>
                <a:cubicBezTo>
                  <a:pt x="159" y="0"/>
                  <a:pt x="151" y="90"/>
                  <a:pt x="136" y="90"/>
                </a:cubicBezTo>
                <a:cubicBezTo>
                  <a:pt x="121" y="90"/>
                  <a:pt x="61" y="15"/>
                  <a:pt x="46" y="0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686151" name="Text Box 71"/>
          <p:cNvSpPr txBox="1">
            <a:spLocks noChangeArrowheads="1"/>
          </p:cNvSpPr>
          <p:nvPr/>
        </p:nvSpPr>
        <p:spPr bwMode="auto">
          <a:xfrm flipH="1">
            <a:off x="7572396" y="5643578"/>
            <a:ext cx="396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atinLnBrk="1">
              <a:spcBef>
                <a:spcPct val="50000"/>
              </a:spcBef>
            </a:pPr>
            <a:r>
              <a:rPr kumimoji="1" lang="en-US" altLang="ko-KR" sz="2000" b="1" dirty="0">
                <a:latin typeface="Arial" pitchFamily="34" charset="0"/>
              </a:rPr>
              <a:t>P</a:t>
            </a:r>
          </a:p>
        </p:txBody>
      </p:sp>
      <p:sp>
        <p:nvSpPr>
          <p:cNvPr id="686152" name="Line 72"/>
          <p:cNvSpPr>
            <a:spLocks noChangeShapeType="1"/>
          </p:cNvSpPr>
          <p:nvPr/>
        </p:nvSpPr>
        <p:spPr bwMode="auto">
          <a:xfrm>
            <a:off x="6497666" y="4652963"/>
            <a:ext cx="1152525" cy="0"/>
          </a:xfrm>
          <a:prstGeom prst="line">
            <a:avLst/>
          </a:prstGeom>
          <a:noFill/>
          <a:ln w="15875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686153" name="Line 73"/>
          <p:cNvSpPr>
            <a:spLocks noChangeShapeType="1"/>
          </p:cNvSpPr>
          <p:nvPr/>
        </p:nvSpPr>
        <p:spPr bwMode="auto">
          <a:xfrm flipV="1">
            <a:off x="7239028" y="4652963"/>
            <a:ext cx="400050" cy="504825"/>
          </a:xfrm>
          <a:prstGeom prst="line">
            <a:avLst/>
          </a:prstGeom>
          <a:noFill/>
          <a:ln w="15875">
            <a:solidFill>
              <a:schemeClr val="tx2"/>
            </a:solidFill>
            <a:round/>
            <a:headEnd/>
            <a:tailEnd type="none" w="sm" len="lg"/>
          </a:ln>
          <a:effectLst/>
        </p:spPr>
        <p:txBody>
          <a:bodyPr/>
          <a:lstStyle/>
          <a:p>
            <a:endParaRPr lang="ko-KR" altLang="en-US"/>
          </a:p>
        </p:txBody>
      </p:sp>
      <p:graphicFrame>
        <p:nvGraphicFramePr>
          <p:cNvPr id="686155" name="Object 75"/>
          <p:cNvGraphicFramePr>
            <a:graphicFrameLocks noChangeAspect="1"/>
          </p:cNvGraphicFramePr>
          <p:nvPr/>
        </p:nvGraphicFramePr>
        <p:xfrm>
          <a:off x="6402416" y="4941888"/>
          <a:ext cx="260350" cy="363537"/>
        </p:xfrm>
        <a:graphic>
          <a:graphicData uri="http://schemas.openxmlformats.org/presentationml/2006/ole">
            <p:oleObj spid="_x0000_s686155" name="Equation" r:id="rId10" imgW="126720" imgH="177480" progId="Equation.3">
              <p:embed/>
            </p:oleObj>
          </a:graphicData>
        </a:graphic>
      </p:graphicFrame>
      <p:graphicFrame>
        <p:nvGraphicFramePr>
          <p:cNvPr id="686156" name="Object 76"/>
          <p:cNvGraphicFramePr>
            <a:graphicFrameLocks noChangeAspect="1"/>
          </p:cNvGraphicFramePr>
          <p:nvPr/>
        </p:nvGraphicFramePr>
        <p:xfrm>
          <a:off x="7527953" y="4937125"/>
          <a:ext cx="260350" cy="363537"/>
        </p:xfrm>
        <a:graphic>
          <a:graphicData uri="http://schemas.openxmlformats.org/presentationml/2006/ole">
            <p:oleObj spid="_x0000_s686156" name="Equation" r:id="rId11" imgW="126720" imgH="177480" progId="Equation.3">
              <p:embed/>
            </p:oleObj>
          </a:graphicData>
        </a:graphic>
      </p:graphicFrame>
      <p:graphicFrame>
        <p:nvGraphicFramePr>
          <p:cNvPr id="686157" name="Object 77"/>
          <p:cNvGraphicFramePr>
            <a:graphicFrameLocks noChangeAspect="1"/>
          </p:cNvGraphicFramePr>
          <p:nvPr/>
        </p:nvGraphicFramePr>
        <p:xfrm>
          <a:off x="6488141" y="4275138"/>
          <a:ext cx="514350" cy="406400"/>
        </p:xfrm>
        <a:graphic>
          <a:graphicData uri="http://schemas.openxmlformats.org/presentationml/2006/ole">
            <p:oleObj spid="_x0000_s686157" name="Equation" r:id="rId12" imgW="304560" imgH="241200" progId="Equation.3">
              <p:embed/>
            </p:oleObj>
          </a:graphicData>
        </a:graphic>
      </p:graphicFrame>
      <p:graphicFrame>
        <p:nvGraphicFramePr>
          <p:cNvPr id="686158" name="Object 78"/>
          <p:cNvGraphicFramePr>
            <a:graphicFrameLocks noChangeAspect="1"/>
          </p:cNvGraphicFramePr>
          <p:nvPr/>
        </p:nvGraphicFramePr>
        <p:xfrm>
          <a:off x="7173941" y="4303713"/>
          <a:ext cx="493713" cy="384175"/>
        </p:xfrm>
        <a:graphic>
          <a:graphicData uri="http://schemas.openxmlformats.org/presentationml/2006/ole">
            <p:oleObj spid="_x0000_s686158" name="Equation" r:id="rId13" imgW="291960" imgH="228600" progId="Equation.3">
              <p:embed/>
            </p:oleObj>
          </a:graphicData>
        </a:graphic>
      </p:graphicFrame>
      <p:sp>
        <p:nvSpPr>
          <p:cNvPr id="686159" name="AutoShape 79"/>
          <p:cNvSpPr>
            <a:spLocks noChangeArrowheads="1"/>
          </p:cNvSpPr>
          <p:nvPr/>
        </p:nvSpPr>
        <p:spPr bwMode="auto">
          <a:xfrm>
            <a:off x="4143372" y="4724400"/>
            <a:ext cx="936625" cy="504825"/>
          </a:xfrm>
          <a:prstGeom prst="rightArrow">
            <a:avLst>
              <a:gd name="adj1" fmla="val 50000"/>
              <a:gd name="adj2" fmla="val 46384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ko-KR">
                <a:solidFill>
                  <a:schemeClr val="bg1"/>
                </a:solidFill>
                <a:latin typeface="Arial" pitchFamily="34" charset="0"/>
              </a:rPr>
              <a:t>OPE</a:t>
            </a:r>
          </a:p>
        </p:txBody>
      </p:sp>
      <p:graphicFrame>
        <p:nvGraphicFramePr>
          <p:cNvPr id="57" name="개체 56"/>
          <p:cNvGraphicFramePr>
            <a:graphicFrameLocks noChangeAspect="1"/>
          </p:cNvGraphicFramePr>
          <p:nvPr/>
        </p:nvGraphicFramePr>
        <p:xfrm>
          <a:off x="5383202" y="4834757"/>
          <a:ext cx="688996" cy="808821"/>
        </p:xfrm>
        <a:graphic>
          <a:graphicData uri="http://schemas.openxmlformats.org/presentationml/2006/ole">
            <p:oleObj spid="_x0000_s686163" name="수식" r:id="rId14" imgW="291960" imgH="342720" progId="Equation.3">
              <p:embed/>
            </p:oleObj>
          </a:graphicData>
        </a:graphic>
      </p:graphicFrame>
      <p:graphicFrame>
        <p:nvGraphicFramePr>
          <p:cNvPr id="686165" name="Object 85"/>
          <p:cNvGraphicFramePr>
            <a:graphicFrameLocks noChangeAspect="1"/>
          </p:cNvGraphicFramePr>
          <p:nvPr/>
        </p:nvGraphicFramePr>
        <p:xfrm>
          <a:off x="5543581" y="2773363"/>
          <a:ext cx="3529013" cy="727075"/>
        </p:xfrm>
        <a:graphic>
          <a:graphicData uri="http://schemas.openxmlformats.org/presentationml/2006/ole">
            <p:oleObj spid="_x0000_s686165" name="수식" r:id="rId15" imgW="2336760" imgH="482400" progId="Equation.3">
              <p:embed/>
            </p:oleObj>
          </a:graphicData>
        </a:graphic>
      </p:graphicFrame>
      <p:cxnSp>
        <p:nvCxnSpPr>
          <p:cNvPr id="60" name="직선 화살표 연결선 59"/>
          <p:cNvCxnSpPr/>
          <p:nvPr/>
        </p:nvCxnSpPr>
        <p:spPr bwMode="auto">
          <a:xfrm rot="16200000" flipH="1">
            <a:off x="6715140" y="3357562"/>
            <a:ext cx="357190" cy="35719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2" name="직선 화살표 연결선 61"/>
          <p:cNvCxnSpPr/>
          <p:nvPr/>
        </p:nvCxnSpPr>
        <p:spPr bwMode="auto">
          <a:xfrm rot="5400000">
            <a:off x="7965305" y="3393281"/>
            <a:ext cx="428628" cy="21431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S H Lee</a:t>
            </a:r>
          </a:p>
        </p:txBody>
      </p:sp>
      <p:sp>
        <p:nvSpPr>
          <p:cNvPr id="59" name="슬라이드 번호 개체 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EB6E9B-326B-4BCF-8423-75B56BAC7A0C}" type="slidenum">
              <a:rPr lang="ko-KR" altLang="en-US"/>
              <a:pPr/>
              <a:t>4</a:t>
            </a:fld>
            <a:endParaRPr lang="en-US" altLang="ko-KR"/>
          </a:p>
        </p:txBody>
      </p:sp>
      <p:sp>
        <p:nvSpPr>
          <p:cNvPr id="688131" name="Line 3"/>
          <p:cNvSpPr>
            <a:spLocks noChangeShapeType="1"/>
          </p:cNvSpPr>
          <p:nvPr/>
        </p:nvSpPr>
        <p:spPr bwMode="auto">
          <a:xfrm flipV="1">
            <a:off x="2484438" y="5734050"/>
            <a:ext cx="0" cy="43180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688134" name="Text Box 6"/>
          <p:cNvSpPr txBox="1">
            <a:spLocks noChangeArrowheads="1"/>
          </p:cNvSpPr>
          <p:nvPr/>
        </p:nvSpPr>
        <p:spPr bwMode="auto">
          <a:xfrm>
            <a:off x="179388" y="333375"/>
            <a:ext cx="3035290" cy="289310"/>
          </a:xfrm>
          <a:prstGeom prst="rect">
            <a:avLst/>
          </a:prstGeom>
          <a:noFill/>
          <a:ln w="9525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 latinLnBrk="1">
              <a:lnSpc>
                <a:spcPct val="8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kumimoji="1" lang="en-US" altLang="ko-KR" sz="1600" dirty="0">
                <a:latin typeface="Verdana" pitchFamily="34" charset="0"/>
              </a:rPr>
              <a:t> Twist-2 </a:t>
            </a:r>
            <a:r>
              <a:rPr kumimoji="1" lang="en-US" altLang="ko-KR" sz="1600" dirty="0" smtClean="0">
                <a:latin typeface="Verdana" pitchFamily="34" charset="0"/>
              </a:rPr>
              <a:t>Operators (LO)</a:t>
            </a:r>
            <a:endParaRPr kumimoji="1" lang="en-US" altLang="ko-KR" sz="1600" dirty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688144" name="Object 16"/>
          <p:cNvGraphicFramePr>
            <a:graphicFrameLocks noChangeAspect="1"/>
          </p:cNvGraphicFramePr>
          <p:nvPr/>
        </p:nvGraphicFramePr>
        <p:xfrm>
          <a:off x="2051050" y="765175"/>
          <a:ext cx="5103813" cy="423863"/>
        </p:xfrm>
        <a:graphic>
          <a:graphicData uri="http://schemas.openxmlformats.org/presentationml/2006/ole">
            <p:oleObj spid="_x0000_s688144" name="Equation" r:id="rId4" imgW="3377880" imgH="279360" progId="Equation.3">
              <p:embed/>
            </p:oleObj>
          </a:graphicData>
        </a:graphic>
      </p:graphicFrame>
      <p:sp>
        <p:nvSpPr>
          <p:cNvPr id="688171" name="Line 43"/>
          <p:cNvSpPr>
            <a:spLocks noChangeShapeType="1"/>
          </p:cNvSpPr>
          <p:nvPr/>
        </p:nvSpPr>
        <p:spPr bwMode="auto">
          <a:xfrm flipV="1">
            <a:off x="1576388" y="2382838"/>
            <a:ext cx="979487" cy="504825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arrow" w="sm" len="med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688172" name="Line 44"/>
          <p:cNvSpPr>
            <a:spLocks noChangeShapeType="1"/>
          </p:cNvSpPr>
          <p:nvPr/>
        </p:nvSpPr>
        <p:spPr bwMode="auto">
          <a:xfrm flipH="1" flipV="1">
            <a:off x="2163763" y="1700213"/>
            <a:ext cx="392112" cy="504825"/>
          </a:xfrm>
          <a:prstGeom prst="line">
            <a:avLst/>
          </a:prstGeom>
          <a:noFill/>
          <a:ln w="15875">
            <a:solidFill>
              <a:schemeClr val="tx2"/>
            </a:solidFill>
            <a:round/>
            <a:headEnd/>
            <a:tailEnd type="none" w="sm" len="lg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688173" name="Freeform 45"/>
          <p:cNvSpPr>
            <a:spLocks/>
          </p:cNvSpPr>
          <p:nvPr/>
        </p:nvSpPr>
        <p:spPr bwMode="auto">
          <a:xfrm rot="8700000">
            <a:off x="1949450" y="1268413"/>
            <a:ext cx="153988" cy="477837"/>
          </a:xfrm>
          <a:custGeom>
            <a:avLst/>
            <a:gdLst/>
            <a:ahLst/>
            <a:cxnLst>
              <a:cxn ang="0">
                <a:pos x="46" y="499"/>
              </a:cxn>
              <a:cxn ang="0">
                <a:pos x="136" y="408"/>
              </a:cxn>
              <a:cxn ang="0">
                <a:pos x="136" y="499"/>
              </a:cxn>
              <a:cxn ang="0">
                <a:pos x="0" y="362"/>
              </a:cxn>
              <a:cxn ang="0">
                <a:pos x="136" y="272"/>
              </a:cxn>
              <a:cxn ang="0">
                <a:pos x="136" y="362"/>
              </a:cxn>
              <a:cxn ang="0">
                <a:pos x="0" y="226"/>
              </a:cxn>
              <a:cxn ang="0">
                <a:pos x="136" y="136"/>
              </a:cxn>
              <a:cxn ang="0">
                <a:pos x="136" y="226"/>
              </a:cxn>
              <a:cxn ang="0">
                <a:pos x="0" y="90"/>
              </a:cxn>
              <a:cxn ang="0">
                <a:pos x="136" y="0"/>
              </a:cxn>
              <a:cxn ang="0">
                <a:pos x="136" y="90"/>
              </a:cxn>
              <a:cxn ang="0">
                <a:pos x="46" y="0"/>
              </a:cxn>
            </a:cxnLst>
            <a:rect l="0" t="0" r="r" b="b"/>
            <a:pathLst>
              <a:path w="159" h="507">
                <a:moveTo>
                  <a:pt x="46" y="499"/>
                </a:moveTo>
                <a:cubicBezTo>
                  <a:pt x="83" y="453"/>
                  <a:pt x="121" y="408"/>
                  <a:pt x="136" y="408"/>
                </a:cubicBezTo>
                <a:cubicBezTo>
                  <a:pt x="151" y="408"/>
                  <a:pt x="159" y="507"/>
                  <a:pt x="136" y="499"/>
                </a:cubicBezTo>
                <a:cubicBezTo>
                  <a:pt x="113" y="491"/>
                  <a:pt x="0" y="400"/>
                  <a:pt x="0" y="362"/>
                </a:cubicBezTo>
                <a:cubicBezTo>
                  <a:pt x="0" y="324"/>
                  <a:pt x="113" y="272"/>
                  <a:pt x="136" y="272"/>
                </a:cubicBezTo>
                <a:cubicBezTo>
                  <a:pt x="159" y="272"/>
                  <a:pt x="159" y="370"/>
                  <a:pt x="136" y="362"/>
                </a:cubicBezTo>
                <a:cubicBezTo>
                  <a:pt x="113" y="354"/>
                  <a:pt x="0" y="264"/>
                  <a:pt x="0" y="226"/>
                </a:cubicBezTo>
                <a:cubicBezTo>
                  <a:pt x="0" y="188"/>
                  <a:pt x="113" y="136"/>
                  <a:pt x="136" y="136"/>
                </a:cubicBezTo>
                <a:cubicBezTo>
                  <a:pt x="159" y="136"/>
                  <a:pt x="159" y="234"/>
                  <a:pt x="136" y="226"/>
                </a:cubicBezTo>
                <a:cubicBezTo>
                  <a:pt x="113" y="218"/>
                  <a:pt x="0" y="128"/>
                  <a:pt x="0" y="90"/>
                </a:cubicBezTo>
                <a:cubicBezTo>
                  <a:pt x="0" y="52"/>
                  <a:pt x="113" y="0"/>
                  <a:pt x="136" y="0"/>
                </a:cubicBezTo>
                <a:cubicBezTo>
                  <a:pt x="159" y="0"/>
                  <a:pt x="151" y="90"/>
                  <a:pt x="136" y="90"/>
                </a:cubicBezTo>
                <a:cubicBezTo>
                  <a:pt x="121" y="90"/>
                  <a:pt x="61" y="15"/>
                  <a:pt x="46" y="0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688174" name="Oval 46"/>
          <p:cNvSpPr>
            <a:spLocks noChangeArrowheads="1"/>
          </p:cNvSpPr>
          <p:nvPr/>
        </p:nvSpPr>
        <p:spPr bwMode="auto">
          <a:xfrm>
            <a:off x="2555875" y="2132013"/>
            <a:ext cx="360363" cy="431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688175" name="Text Box 47"/>
          <p:cNvSpPr txBox="1">
            <a:spLocks noChangeArrowheads="1"/>
          </p:cNvSpPr>
          <p:nvPr/>
        </p:nvSpPr>
        <p:spPr bwMode="auto">
          <a:xfrm>
            <a:off x="1331913" y="2527300"/>
            <a:ext cx="431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atinLnBrk="1">
              <a:spcBef>
                <a:spcPct val="50000"/>
              </a:spcBef>
            </a:pPr>
            <a:r>
              <a:rPr kumimoji="1" lang="en-US" altLang="ko-KR" sz="2000" b="1">
                <a:latin typeface="Arial" pitchFamily="34" charset="0"/>
              </a:rPr>
              <a:t>P</a:t>
            </a:r>
          </a:p>
        </p:txBody>
      </p:sp>
      <p:sp>
        <p:nvSpPr>
          <p:cNvPr id="688176" name="Line 48"/>
          <p:cNvSpPr>
            <a:spLocks noChangeShapeType="1"/>
          </p:cNvSpPr>
          <p:nvPr/>
        </p:nvSpPr>
        <p:spPr bwMode="auto">
          <a:xfrm flipH="1" flipV="1">
            <a:off x="2916238" y="2382838"/>
            <a:ext cx="898525" cy="504825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arrow" w="sm" len="med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688177" name="Freeform 49"/>
          <p:cNvSpPr>
            <a:spLocks/>
          </p:cNvSpPr>
          <p:nvPr/>
        </p:nvSpPr>
        <p:spPr bwMode="auto">
          <a:xfrm rot="12900000" flipH="1">
            <a:off x="3398838" y="1268413"/>
            <a:ext cx="141287" cy="477837"/>
          </a:xfrm>
          <a:custGeom>
            <a:avLst/>
            <a:gdLst/>
            <a:ahLst/>
            <a:cxnLst>
              <a:cxn ang="0">
                <a:pos x="46" y="499"/>
              </a:cxn>
              <a:cxn ang="0">
                <a:pos x="136" y="408"/>
              </a:cxn>
              <a:cxn ang="0">
                <a:pos x="136" y="499"/>
              </a:cxn>
              <a:cxn ang="0">
                <a:pos x="0" y="362"/>
              </a:cxn>
              <a:cxn ang="0">
                <a:pos x="136" y="272"/>
              </a:cxn>
              <a:cxn ang="0">
                <a:pos x="136" y="362"/>
              </a:cxn>
              <a:cxn ang="0">
                <a:pos x="0" y="226"/>
              </a:cxn>
              <a:cxn ang="0">
                <a:pos x="136" y="136"/>
              </a:cxn>
              <a:cxn ang="0">
                <a:pos x="136" y="226"/>
              </a:cxn>
              <a:cxn ang="0">
                <a:pos x="0" y="90"/>
              </a:cxn>
              <a:cxn ang="0">
                <a:pos x="136" y="0"/>
              </a:cxn>
              <a:cxn ang="0">
                <a:pos x="136" y="90"/>
              </a:cxn>
              <a:cxn ang="0">
                <a:pos x="46" y="0"/>
              </a:cxn>
            </a:cxnLst>
            <a:rect l="0" t="0" r="r" b="b"/>
            <a:pathLst>
              <a:path w="159" h="507">
                <a:moveTo>
                  <a:pt x="46" y="499"/>
                </a:moveTo>
                <a:cubicBezTo>
                  <a:pt x="83" y="453"/>
                  <a:pt x="121" y="408"/>
                  <a:pt x="136" y="408"/>
                </a:cubicBezTo>
                <a:cubicBezTo>
                  <a:pt x="151" y="408"/>
                  <a:pt x="159" y="507"/>
                  <a:pt x="136" y="499"/>
                </a:cubicBezTo>
                <a:cubicBezTo>
                  <a:pt x="113" y="491"/>
                  <a:pt x="0" y="400"/>
                  <a:pt x="0" y="362"/>
                </a:cubicBezTo>
                <a:cubicBezTo>
                  <a:pt x="0" y="324"/>
                  <a:pt x="113" y="272"/>
                  <a:pt x="136" y="272"/>
                </a:cubicBezTo>
                <a:cubicBezTo>
                  <a:pt x="159" y="272"/>
                  <a:pt x="159" y="370"/>
                  <a:pt x="136" y="362"/>
                </a:cubicBezTo>
                <a:cubicBezTo>
                  <a:pt x="113" y="354"/>
                  <a:pt x="0" y="264"/>
                  <a:pt x="0" y="226"/>
                </a:cubicBezTo>
                <a:cubicBezTo>
                  <a:pt x="0" y="188"/>
                  <a:pt x="113" y="136"/>
                  <a:pt x="136" y="136"/>
                </a:cubicBezTo>
                <a:cubicBezTo>
                  <a:pt x="159" y="136"/>
                  <a:pt x="159" y="234"/>
                  <a:pt x="136" y="226"/>
                </a:cubicBezTo>
                <a:cubicBezTo>
                  <a:pt x="113" y="218"/>
                  <a:pt x="0" y="128"/>
                  <a:pt x="0" y="90"/>
                </a:cubicBezTo>
                <a:cubicBezTo>
                  <a:pt x="0" y="52"/>
                  <a:pt x="113" y="0"/>
                  <a:pt x="136" y="0"/>
                </a:cubicBezTo>
                <a:cubicBezTo>
                  <a:pt x="159" y="0"/>
                  <a:pt x="151" y="90"/>
                  <a:pt x="136" y="90"/>
                </a:cubicBezTo>
                <a:cubicBezTo>
                  <a:pt x="121" y="90"/>
                  <a:pt x="61" y="15"/>
                  <a:pt x="46" y="0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688178" name="Text Box 50"/>
          <p:cNvSpPr txBox="1">
            <a:spLocks noChangeArrowheads="1"/>
          </p:cNvSpPr>
          <p:nvPr/>
        </p:nvSpPr>
        <p:spPr bwMode="auto">
          <a:xfrm flipH="1">
            <a:off x="3852863" y="2527300"/>
            <a:ext cx="396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atinLnBrk="1">
              <a:spcBef>
                <a:spcPct val="50000"/>
              </a:spcBef>
            </a:pPr>
            <a:r>
              <a:rPr kumimoji="1" lang="en-US" altLang="ko-KR" sz="2000" b="1">
                <a:latin typeface="Arial" pitchFamily="34" charset="0"/>
              </a:rPr>
              <a:t>P</a:t>
            </a:r>
          </a:p>
        </p:txBody>
      </p:sp>
      <p:sp>
        <p:nvSpPr>
          <p:cNvPr id="688179" name="Line 51"/>
          <p:cNvSpPr>
            <a:spLocks noChangeShapeType="1"/>
          </p:cNvSpPr>
          <p:nvPr/>
        </p:nvSpPr>
        <p:spPr bwMode="auto">
          <a:xfrm>
            <a:off x="2174875" y="1700213"/>
            <a:ext cx="1152525" cy="0"/>
          </a:xfrm>
          <a:prstGeom prst="line">
            <a:avLst/>
          </a:prstGeom>
          <a:noFill/>
          <a:ln w="15875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688180" name="Line 52"/>
          <p:cNvSpPr>
            <a:spLocks noChangeShapeType="1"/>
          </p:cNvSpPr>
          <p:nvPr/>
        </p:nvSpPr>
        <p:spPr bwMode="auto">
          <a:xfrm flipV="1">
            <a:off x="2916238" y="1700213"/>
            <a:ext cx="400050" cy="504825"/>
          </a:xfrm>
          <a:prstGeom prst="line">
            <a:avLst/>
          </a:prstGeom>
          <a:noFill/>
          <a:ln w="15875">
            <a:solidFill>
              <a:schemeClr val="tx2"/>
            </a:solidFill>
            <a:round/>
            <a:headEnd/>
            <a:tailEnd type="none" w="sm" len="lg"/>
          </a:ln>
          <a:effectLst/>
        </p:spPr>
        <p:txBody>
          <a:bodyPr/>
          <a:lstStyle/>
          <a:p>
            <a:endParaRPr lang="ko-KR" altLang="en-US"/>
          </a:p>
        </p:txBody>
      </p:sp>
      <p:graphicFrame>
        <p:nvGraphicFramePr>
          <p:cNvPr id="688181" name="Object 53"/>
          <p:cNvGraphicFramePr>
            <a:graphicFrameLocks noChangeAspect="1"/>
          </p:cNvGraphicFramePr>
          <p:nvPr/>
        </p:nvGraphicFramePr>
        <p:xfrm>
          <a:off x="2079625" y="1989138"/>
          <a:ext cx="260350" cy="363537"/>
        </p:xfrm>
        <a:graphic>
          <a:graphicData uri="http://schemas.openxmlformats.org/presentationml/2006/ole">
            <p:oleObj spid="_x0000_s688181" name="Equation" r:id="rId5" imgW="126720" imgH="177480" progId="Equation.3">
              <p:embed/>
            </p:oleObj>
          </a:graphicData>
        </a:graphic>
      </p:graphicFrame>
      <p:graphicFrame>
        <p:nvGraphicFramePr>
          <p:cNvPr id="688182" name="Object 54"/>
          <p:cNvGraphicFramePr>
            <a:graphicFrameLocks noChangeAspect="1"/>
          </p:cNvGraphicFramePr>
          <p:nvPr/>
        </p:nvGraphicFramePr>
        <p:xfrm>
          <a:off x="3570288" y="1733550"/>
          <a:ext cx="260350" cy="363538"/>
        </p:xfrm>
        <a:graphic>
          <a:graphicData uri="http://schemas.openxmlformats.org/presentationml/2006/ole">
            <p:oleObj spid="_x0000_s688182" name="Equation" r:id="rId6" imgW="126720" imgH="177480" progId="Equation.3">
              <p:embed/>
            </p:oleObj>
          </a:graphicData>
        </a:graphic>
      </p:graphicFrame>
      <p:graphicFrame>
        <p:nvGraphicFramePr>
          <p:cNvPr id="688183" name="Object 55"/>
          <p:cNvGraphicFramePr>
            <a:graphicFrameLocks noChangeAspect="1"/>
          </p:cNvGraphicFramePr>
          <p:nvPr/>
        </p:nvGraphicFramePr>
        <p:xfrm>
          <a:off x="2165350" y="1322388"/>
          <a:ext cx="514350" cy="406400"/>
        </p:xfrm>
        <a:graphic>
          <a:graphicData uri="http://schemas.openxmlformats.org/presentationml/2006/ole">
            <p:oleObj spid="_x0000_s688183" name="Equation" r:id="rId7" imgW="304560" imgH="241200" progId="Equation.3">
              <p:embed/>
            </p:oleObj>
          </a:graphicData>
        </a:graphic>
      </p:graphicFrame>
      <p:graphicFrame>
        <p:nvGraphicFramePr>
          <p:cNvPr id="688184" name="Object 56"/>
          <p:cNvGraphicFramePr>
            <a:graphicFrameLocks noChangeAspect="1"/>
          </p:cNvGraphicFramePr>
          <p:nvPr/>
        </p:nvGraphicFramePr>
        <p:xfrm>
          <a:off x="2851150" y="1350963"/>
          <a:ext cx="493713" cy="384175"/>
        </p:xfrm>
        <a:graphic>
          <a:graphicData uri="http://schemas.openxmlformats.org/presentationml/2006/ole">
            <p:oleObj spid="_x0000_s688184" name="Equation" r:id="rId8" imgW="291960" imgH="228600" progId="Equation.3">
              <p:embed/>
            </p:oleObj>
          </a:graphicData>
        </a:graphic>
      </p:graphicFrame>
      <p:graphicFrame>
        <p:nvGraphicFramePr>
          <p:cNvPr id="688186" name="Object 58"/>
          <p:cNvGraphicFramePr>
            <a:graphicFrameLocks noChangeAspect="1"/>
          </p:cNvGraphicFramePr>
          <p:nvPr/>
        </p:nvGraphicFramePr>
        <p:xfrm>
          <a:off x="5110163" y="1628775"/>
          <a:ext cx="2838450" cy="423863"/>
        </p:xfrm>
        <a:graphic>
          <a:graphicData uri="http://schemas.openxmlformats.org/presentationml/2006/ole">
            <p:oleObj spid="_x0000_s688186" name="수식" r:id="rId9" imgW="1879560" imgH="279360" progId="Equation.3">
              <p:embed/>
            </p:oleObj>
          </a:graphicData>
        </a:graphic>
      </p:graphicFrame>
      <p:graphicFrame>
        <p:nvGraphicFramePr>
          <p:cNvPr id="688187" name="Object 59"/>
          <p:cNvGraphicFramePr>
            <a:graphicFrameLocks noChangeAspect="1"/>
          </p:cNvGraphicFramePr>
          <p:nvPr/>
        </p:nvGraphicFramePr>
        <p:xfrm>
          <a:off x="5110163" y="2133600"/>
          <a:ext cx="920750" cy="347663"/>
        </p:xfrm>
        <a:graphic>
          <a:graphicData uri="http://schemas.openxmlformats.org/presentationml/2006/ole">
            <p:oleObj spid="_x0000_s688187" name="수식" r:id="rId10" imgW="609480" imgH="228600" progId="Equation.3">
              <p:embed/>
            </p:oleObj>
          </a:graphicData>
        </a:graphic>
      </p:graphicFrame>
      <p:sp>
        <p:nvSpPr>
          <p:cNvPr id="688188" name="Text Box 60"/>
          <p:cNvSpPr txBox="1">
            <a:spLocks noChangeArrowheads="1"/>
          </p:cNvSpPr>
          <p:nvPr/>
        </p:nvSpPr>
        <p:spPr bwMode="auto">
          <a:xfrm>
            <a:off x="179388" y="3141663"/>
            <a:ext cx="2879725" cy="296862"/>
          </a:xfrm>
          <a:prstGeom prst="rect">
            <a:avLst/>
          </a:prstGeom>
          <a:noFill/>
          <a:ln w="9525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latinLnBrk="1">
              <a:lnSpc>
                <a:spcPct val="8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kumimoji="1" lang="en-US" altLang="ko-KR" sz="1600" dirty="0">
                <a:latin typeface="Verdana" pitchFamily="34" charset="0"/>
              </a:rPr>
              <a:t> Twist-4 Operators</a:t>
            </a:r>
            <a:endParaRPr kumimoji="1" lang="en-US" altLang="ko-KR" sz="1600" dirty="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688190" name="Line 62"/>
          <p:cNvSpPr>
            <a:spLocks noChangeShapeType="1"/>
          </p:cNvSpPr>
          <p:nvPr/>
        </p:nvSpPr>
        <p:spPr bwMode="auto">
          <a:xfrm flipV="1">
            <a:off x="1576388" y="4616450"/>
            <a:ext cx="979487" cy="504825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arrow" w="sm" len="med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688191" name="Line 63"/>
          <p:cNvSpPr>
            <a:spLocks noChangeShapeType="1"/>
          </p:cNvSpPr>
          <p:nvPr/>
        </p:nvSpPr>
        <p:spPr bwMode="auto">
          <a:xfrm flipH="1" flipV="1">
            <a:off x="2163763" y="3933825"/>
            <a:ext cx="392112" cy="504825"/>
          </a:xfrm>
          <a:prstGeom prst="line">
            <a:avLst/>
          </a:prstGeom>
          <a:noFill/>
          <a:ln w="15875">
            <a:solidFill>
              <a:schemeClr val="tx2"/>
            </a:solidFill>
            <a:round/>
            <a:headEnd/>
            <a:tailEnd type="none" w="sm" len="lg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688192" name="Freeform 64"/>
          <p:cNvSpPr>
            <a:spLocks/>
          </p:cNvSpPr>
          <p:nvPr/>
        </p:nvSpPr>
        <p:spPr bwMode="auto">
          <a:xfrm rot="8700000">
            <a:off x="1949450" y="3502025"/>
            <a:ext cx="153988" cy="477838"/>
          </a:xfrm>
          <a:custGeom>
            <a:avLst/>
            <a:gdLst/>
            <a:ahLst/>
            <a:cxnLst>
              <a:cxn ang="0">
                <a:pos x="46" y="499"/>
              </a:cxn>
              <a:cxn ang="0">
                <a:pos x="136" y="408"/>
              </a:cxn>
              <a:cxn ang="0">
                <a:pos x="136" y="499"/>
              </a:cxn>
              <a:cxn ang="0">
                <a:pos x="0" y="362"/>
              </a:cxn>
              <a:cxn ang="0">
                <a:pos x="136" y="272"/>
              </a:cxn>
              <a:cxn ang="0">
                <a:pos x="136" y="362"/>
              </a:cxn>
              <a:cxn ang="0">
                <a:pos x="0" y="226"/>
              </a:cxn>
              <a:cxn ang="0">
                <a:pos x="136" y="136"/>
              </a:cxn>
              <a:cxn ang="0">
                <a:pos x="136" y="226"/>
              </a:cxn>
              <a:cxn ang="0">
                <a:pos x="0" y="90"/>
              </a:cxn>
              <a:cxn ang="0">
                <a:pos x="136" y="0"/>
              </a:cxn>
              <a:cxn ang="0">
                <a:pos x="136" y="90"/>
              </a:cxn>
              <a:cxn ang="0">
                <a:pos x="46" y="0"/>
              </a:cxn>
            </a:cxnLst>
            <a:rect l="0" t="0" r="r" b="b"/>
            <a:pathLst>
              <a:path w="159" h="507">
                <a:moveTo>
                  <a:pt x="46" y="499"/>
                </a:moveTo>
                <a:cubicBezTo>
                  <a:pt x="83" y="453"/>
                  <a:pt x="121" y="408"/>
                  <a:pt x="136" y="408"/>
                </a:cubicBezTo>
                <a:cubicBezTo>
                  <a:pt x="151" y="408"/>
                  <a:pt x="159" y="507"/>
                  <a:pt x="136" y="499"/>
                </a:cubicBezTo>
                <a:cubicBezTo>
                  <a:pt x="113" y="491"/>
                  <a:pt x="0" y="400"/>
                  <a:pt x="0" y="362"/>
                </a:cubicBezTo>
                <a:cubicBezTo>
                  <a:pt x="0" y="324"/>
                  <a:pt x="113" y="272"/>
                  <a:pt x="136" y="272"/>
                </a:cubicBezTo>
                <a:cubicBezTo>
                  <a:pt x="159" y="272"/>
                  <a:pt x="159" y="370"/>
                  <a:pt x="136" y="362"/>
                </a:cubicBezTo>
                <a:cubicBezTo>
                  <a:pt x="113" y="354"/>
                  <a:pt x="0" y="264"/>
                  <a:pt x="0" y="226"/>
                </a:cubicBezTo>
                <a:cubicBezTo>
                  <a:pt x="0" y="188"/>
                  <a:pt x="113" y="136"/>
                  <a:pt x="136" y="136"/>
                </a:cubicBezTo>
                <a:cubicBezTo>
                  <a:pt x="159" y="136"/>
                  <a:pt x="159" y="234"/>
                  <a:pt x="136" y="226"/>
                </a:cubicBezTo>
                <a:cubicBezTo>
                  <a:pt x="113" y="218"/>
                  <a:pt x="0" y="128"/>
                  <a:pt x="0" y="90"/>
                </a:cubicBezTo>
                <a:cubicBezTo>
                  <a:pt x="0" y="52"/>
                  <a:pt x="113" y="0"/>
                  <a:pt x="136" y="0"/>
                </a:cubicBezTo>
                <a:cubicBezTo>
                  <a:pt x="159" y="0"/>
                  <a:pt x="151" y="90"/>
                  <a:pt x="136" y="90"/>
                </a:cubicBezTo>
                <a:cubicBezTo>
                  <a:pt x="121" y="90"/>
                  <a:pt x="61" y="15"/>
                  <a:pt x="46" y="0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688193" name="Oval 65"/>
          <p:cNvSpPr>
            <a:spLocks noChangeArrowheads="1"/>
          </p:cNvSpPr>
          <p:nvPr/>
        </p:nvSpPr>
        <p:spPr bwMode="auto">
          <a:xfrm>
            <a:off x="2555875" y="4365625"/>
            <a:ext cx="360363" cy="431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688194" name="Text Box 66"/>
          <p:cNvSpPr txBox="1">
            <a:spLocks noChangeArrowheads="1"/>
          </p:cNvSpPr>
          <p:nvPr/>
        </p:nvSpPr>
        <p:spPr bwMode="auto">
          <a:xfrm>
            <a:off x="1331913" y="4760913"/>
            <a:ext cx="431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atinLnBrk="1">
              <a:spcBef>
                <a:spcPct val="50000"/>
              </a:spcBef>
            </a:pPr>
            <a:r>
              <a:rPr kumimoji="1" lang="en-US" altLang="ko-KR" sz="2000" b="1">
                <a:latin typeface="Arial" pitchFamily="34" charset="0"/>
              </a:rPr>
              <a:t>P</a:t>
            </a:r>
          </a:p>
        </p:txBody>
      </p:sp>
      <p:sp>
        <p:nvSpPr>
          <p:cNvPr id="688195" name="Line 67"/>
          <p:cNvSpPr>
            <a:spLocks noChangeShapeType="1"/>
          </p:cNvSpPr>
          <p:nvPr/>
        </p:nvSpPr>
        <p:spPr bwMode="auto">
          <a:xfrm flipH="1" flipV="1">
            <a:off x="2916238" y="4616450"/>
            <a:ext cx="898525" cy="504825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arrow" w="sm" len="med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688196" name="Freeform 68"/>
          <p:cNvSpPr>
            <a:spLocks/>
          </p:cNvSpPr>
          <p:nvPr/>
        </p:nvSpPr>
        <p:spPr bwMode="auto">
          <a:xfrm rot="12900000" flipH="1">
            <a:off x="3398838" y="3502025"/>
            <a:ext cx="141287" cy="477838"/>
          </a:xfrm>
          <a:custGeom>
            <a:avLst/>
            <a:gdLst/>
            <a:ahLst/>
            <a:cxnLst>
              <a:cxn ang="0">
                <a:pos x="46" y="499"/>
              </a:cxn>
              <a:cxn ang="0">
                <a:pos x="136" y="408"/>
              </a:cxn>
              <a:cxn ang="0">
                <a:pos x="136" y="499"/>
              </a:cxn>
              <a:cxn ang="0">
                <a:pos x="0" y="362"/>
              </a:cxn>
              <a:cxn ang="0">
                <a:pos x="136" y="272"/>
              </a:cxn>
              <a:cxn ang="0">
                <a:pos x="136" y="362"/>
              </a:cxn>
              <a:cxn ang="0">
                <a:pos x="0" y="226"/>
              </a:cxn>
              <a:cxn ang="0">
                <a:pos x="136" y="136"/>
              </a:cxn>
              <a:cxn ang="0">
                <a:pos x="136" y="226"/>
              </a:cxn>
              <a:cxn ang="0">
                <a:pos x="0" y="90"/>
              </a:cxn>
              <a:cxn ang="0">
                <a:pos x="136" y="0"/>
              </a:cxn>
              <a:cxn ang="0">
                <a:pos x="136" y="90"/>
              </a:cxn>
              <a:cxn ang="0">
                <a:pos x="46" y="0"/>
              </a:cxn>
            </a:cxnLst>
            <a:rect l="0" t="0" r="r" b="b"/>
            <a:pathLst>
              <a:path w="159" h="507">
                <a:moveTo>
                  <a:pt x="46" y="499"/>
                </a:moveTo>
                <a:cubicBezTo>
                  <a:pt x="83" y="453"/>
                  <a:pt x="121" y="408"/>
                  <a:pt x="136" y="408"/>
                </a:cubicBezTo>
                <a:cubicBezTo>
                  <a:pt x="151" y="408"/>
                  <a:pt x="159" y="507"/>
                  <a:pt x="136" y="499"/>
                </a:cubicBezTo>
                <a:cubicBezTo>
                  <a:pt x="113" y="491"/>
                  <a:pt x="0" y="400"/>
                  <a:pt x="0" y="362"/>
                </a:cubicBezTo>
                <a:cubicBezTo>
                  <a:pt x="0" y="324"/>
                  <a:pt x="113" y="272"/>
                  <a:pt x="136" y="272"/>
                </a:cubicBezTo>
                <a:cubicBezTo>
                  <a:pt x="159" y="272"/>
                  <a:pt x="159" y="370"/>
                  <a:pt x="136" y="362"/>
                </a:cubicBezTo>
                <a:cubicBezTo>
                  <a:pt x="113" y="354"/>
                  <a:pt x="0" y="264"/>
                  <a:pt x="0" y="226"/>
                </a:cubicBezTo>
                <a:cubicBezTo>
                  <a:pt x="0" y="188"/>
                  <a:pt x="113" y="136"/>
                  <a:pt x="136" y="136"/>
                </a:cubicBezTo>
                <a:cubicBezTo>
                  <a:pt x="159" y="136"/>
                  <a:pt x="159" y="234"/>
                  <a:pt x="136" y="226"/>
                </a:cubicBezTo>
                <a:cubicBezTo>
                  <a:pt x="113" y="218"/>
                  <a:pt x="0" y="128"/>
                  <a:pt x="0" y="90"/>
                </a:cubicBezTo>
                <a:cubicBezTo>
                  <a:pt x="0" y="52"/>
                  <a:pt x="113" y="0"/>
                  <a:pt x="136" y="0"/>
                </a:cubicBezTo>
                <a:cubicBezTo>
                  <a:pt x="159" y="0"/>
                  <a:pt x="151" y="90"/>
                  <a:pt x="136" y="90"/>
                </a:cubicBezTo>
                <a:cubicBezTo>
                  <a:pt x="121" y="90"/>
                  <a:pt x="61" y="15"/>
                  <a:pt x="46" y="0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688197" name="Text Box 69"/>
          <p:cNvSpPr txBox="1">
            <a:spLocks noChangeArrowheads="1"/>
          </p:cNvSpPr>
          <p:nvPr/>
        </p:nvSpPr>
        <p:spPr bwMode="auto">
          <a:xfrm flipH="1">
            <a:off x="3852863" y="4760913"/>
            <a:ext cx="396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atinLnBrk="1">
              <a:spcBef>
                <a:spcPct val="50000"/>
              </a:spcBef>
            </a:pPr>
            <a:r>
              <a:rPr kumimoji="1" lang="en-US" altLang="ko-KR" sz="2000" b="1">
                <a:latin typeface="Arial" pitchFamily="34" charset="0"/>
              </a:rPr>
              <a:t>P</a:t>
            </a:r>
          </a:p>
        </p:txBody>
      </p:sp>
      <p:sp>
        <p:nvSpPr>
          <p:cNvPr id="688198" name="Line 70"/>
          <p:cNvSpPr>
            <a:spLocks noChangeShapeType="1"/>
          </p:cNvSpPr>
          <p:nvPr/>
        </p:nvSpPr>
        <p:spPr bwMode="auto">
          <a:xfrm>
            <a:off x="2174875" y="3933825"/>
            <a:ext cx="1152525" cy="0"/>
          </a:xfrm>
          <a:prstGeom prst="line">
            <a:avLst/>
          </a:prstGeom>
          <a:noFill/>
          <a:ln w="15875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688199" name="Line 71"/>
          <p:cNvSpPr>
            <a:spLocks noChangeShapeType="1"/>
          </p:cNvSpPr>
          <p:nvPr/>
        </p:nvSpPr>
        <p:spPr bwMode="auto">
          <a:xfrm flipV="1">
            <a:off x="2916238" y="3933825"/>
            <a:ext cx="400050" cy="504825"/>
          </a:xfrm>
          <a:prstGeom prst="line">
            <a:avLst/>
          </a:prstGeom>
          <a:noFill/>
          <a:ln w="15875">
            <a:solidFill>
              <a:schemeClr val="tx2"/>
            </a:solidFill>
            <a:round/>
            <a:headEnd/>
            <a:tailEnd type="none" w="sm" len="lg"/>
          </a:ln>
          <a:effectLst/>
        </p:spPr>
        <p:txBody>
          <a:bodyPr/>
          <a:lstStyle/>
          <a:p>
            <a:endParaRPr lang="ko-KR" altLang="en-US"/>
          </a:p>
        </p:txBody>
      </p:sp>
      <p:graphicFrame>
        <p:nvGraphicFramePr>
          <p:cNvPr id="688200" name="Object 72"/>
          <p:cNvGraphicFramePr>
            <a:graphicFrameLocks noChangeAspect="1"/>
          </p:cNvGraphicFramePr>
          <p:nvPr/>
        </p:nvGraphicFramePr>
        <p:xfrm>
          <a:off x="2079625" y="4222750"/>
          <a:ext cx="260350" cy="363538"/>
        </p:xfrm>
        <a:graphic>
          <a:graphicData uri="http://schemas.openxmlformats.org/presentationml/2006/ole">
            <p:oleObj spid="_x0000_s688200" name="Equation" r:id="rId11" imgW="126720" imgH="177480" progId="Equation.3">
              <p:embed/>
            </p:oleObj>
          </a:graphicData>
        </a:graphic>
      </p:graphicFrame>
      <p:graphicFrame>
        <p:nvGraphicFramePr>
          <p:cNvPr id="688201" name="Object 73"/>
          <p:cNvGraphicFramePr>
            <a:graphicFrameLocks noChangeAspect="1"/>
          </p:cNvGraphicFramePr>
          <p:nvPr/>
        </p:nvGraphicFramePr>
        <p:xfrm>
          <a:off x="3570288" y="3967163"/>
          <a:ext cx="260350" cy="363537"/>
        </p:xfrm>
        <a:graphic>
          <a:graphicData uri="http://schemas.openxmlformats.org/presentationml/2006/ole">
            <p:oleObj spid="_x0000_s688201" name="Equation" r:id="rId12" imgW="126720" imgH="177480" progId="Equation.3">
              <p:embed/>
            </p:oleObj>
          </a:graphicData>
        </a:graphic>
      </p:graphicFrame>
      <p:graphicFrame>
        <p:nvGraphicFramePr>
          <p:cNvPr id="688202" name="Object 74"/>
          <p:cNvGraphicFramePr>
            <a:graphicFrameLocks noChangeAspect="1"/>
          </p:cNvGraphicFramePr>
          <p:nvPr/>
        </p:nvGraphicFramePr>
        <p:xfrm>
          <a:off x="2165350" y="3556000"/>
          <a:ext cx="514350" cy="406400"/>
        </p:xfrm>
        <a:graphic>
          <a:graphicData uri="http://schemas.openxmlformats.org/presentationml/2006/ole">
            <p:oleObj spid="_x0000_s688202" name="Equation" r:id="rId13" imgW="304560" imgH="241200" progId="Equation.3">
              <p:embed/>
            </p:oleObj>
          </a:graphicData>
        </a:graphic>
      </p:graphicFrame>
      <p:graphicFrame>
        <p:nvGraphicFramePr>
          <p:cNvPr id="688203" name="Object 75"/>
          <p:cNvGraphicFramePr>
            <a:graphicFrameLocks noChangeAspect="1"/>
          </p:cNvGraphicFramePr>
          <p:nvPr/>
        </p:nvGraphicFramePr>
        <p:xfrm>
          <a:off x="2851150" y="3584575"/>
          <a:ext cx="493713" cy="384175"/>
        </p:xfrm>
        <a:graphic>
          <a:graphicData uri="http://schemas.openxmlformats.org/presentationml/2006/ole">
            <p:oleObj spid="_x0000_s688203" name="Equation" r:id="rId14" imgW="291960" imgH="228600" progId="Equation.3">
              <p:embed/>
            </p:oleObj>
          </a:graphicData>
        </a:graphic>
      </p:graphicFrame>
      <p:sp>
        <p:nvSpPr>
          <p:cNvPr id="688206" name="Freeform 78"/>
          <p:cNvSpPr>
            <a:spLocks/>
          </p:cNvSpPr>
          <p:nvPr/>
        </p:nvSpPr>
        <p:spPr bwMode="auto">
          <a:xfrm rot="10800000" flipH="1">
            <a:off x="2687638" y="3951288"/>
            <a:ext cx="104775" cy="406400"/>
          </a:xfrm>
          <a:custGeom>
            <a:avLst/>
            <a:gdLst/>
            <a:ahLst/>
            <a:cxnLst>
              <a:cxn ang="0">
                <a:pos x="46" y="499"/>
              </a:cxn>
              <a:cxn ang="0">
                <a:pos x="136" y="408"/>
              </a:cxn>
              <a:cxn ang="0">
                <a:pos x="136" y="499"/>
              </a:cxn>
              <a:cxn ang="0">
                <a:pos x="0" y="362"/>
              </a:cxn>
              <a:cxn ang="0">
                <a:pos x="136" y="272"/>
              </a:cxn>
              <a:cxn ang="0">
                <a:pos x="136" y="362"/>
              </a:cxn>
              <a:cxn ang="0">
                <a:pos x="0" y="226"/>
              </a:cxn>
              <a:cxn ang="0">
                <a:pos x="136" y="136"/>
              </a:cxn>
              <a:cxn ang="0">
                <a:pos x="136" y="226"/>
              </a:cxn>
              <a:cxn ang="0">
                <a:pos x="0" y="90"/>
              </a:cxn>
              <a:cxn ang="0">
                <a:pos x="136" y="0"/>
              </a:cxn>
              <a:cxn ang="0">
                <a:pos x="136" y="90"/>
              </a:cxn>
              <a:cxn ang="0">
                <a:pos x="46" y="0"/>
              </a:cxn>
            </a:cxnLst>
            <a:rect l="0" t="0" r="r" b="b"/>
            <a:pathLst>
              <a:path w="159" h="507">
                <a:moveTo>
                  <a:pt x="46" y="499"/>
                </a:moveTo>
                <a:cubicBezTo>
                  <a:pt x="83" y="453"/>
                  <a:pt x="121" y="408"/>
                  <a:pt x="136" y="408"/>
                </a:cubicBezTo>
                <a:cubicBezTo>
                  <a:pt x="151" y="408"/>
                  <a:pt x="159" y="507"/>
                  <a:pt x="136" y="499"/>
                </a:cubicBezTo>
                <a:cubicBezTo>
                  <a:pt x="113" y="491"/>
                  <a:pt x="0" y="400"/>
                  <a:pt x="0" y="362"/>
                </a:cubicBezTo>
                <a:cubicBezTo>
                  <a:pt x="0" y="324"/>
                  <a:pt x="113" y="272"/>
                  <a:pt x="136" y="272"/>
                </a:cubicBezTo>
                <a:cubicBezTo>
                  <a:pt x="159" y="272"/>
                  <a:pt x="159" y="370"/>
                  <a:pt x="136" y="362"/>
                </a:cubicBezTo>
                <a:cubicBezTo>
                  <a:pt x="113" y="354"/>
                  <a:pt x="0" y="264"/>
                  <a:pt x="0" y="226"/>
                </a:cubicBezTo>
                <a:cubicBezTo>
                  <a:pt x="0" y="188"/>
                  <a:pt x="113" y="136"/>
                  <a:pt x="136" y="136"/>
                </a:cubicBezTo>
                <a:cubicBezTo>
                  <a:pt x="159" y="136"/>
                  <a:pt x="159" y="234"/>
                  <a:pt x="136" y="226"/>
                </a:cubicBezTo>
                <a:cubicBezTo>
                  <a:pt x="113" y="218"/>
                  <a:pt x="0" y="128"/>
                  <a:pt x="0" y="90"/>
                </a:cubicBezTo>
                <a:cubicBezTo>
                  <a:pt x="0" y="52"/>
                  <a:pt x="113" y="0"/>
                  <a:pt x="136" y="0"/>
                </a:cubicBezTo>
                <a:cubicBezTo>
                  <a:pt x="159" y="0"/>
                  <a:pt x="151" y="90"/>
                  <a:pt x="136" y="90"/>
                </a:cubicBezTo>
                <a:cubicBezTo>
                  <a:pt x="121" y="90"/>
                  <a:pt x="61" y="15"/>
                  <a:pt x="46" y="0"/>
                </a:cubicBezTo>
              </a:path>
            </a:pathLst>
          </a:custGeom>
          <a:noFill/>
          <a:ln w="15875" cap="flat" cmpd="sng">
            <a:solidFill>
              <a:schemeClr val="tx2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688223" name="Line 95"/>
          <p:cNvSpPr>
            <a:spLocks noChangeShapeType="1"/>
          </p:cNvSpPr>
          <p:nvPr/>
        </p:nvSpPr>
        <p:spPr bwMode="auto">
          <a:xfrm flipV="1">
            <a:off x="5570538" y="4616450"/>
            <a:ext cx="979487" cy="504825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arrow" w="sm" len="med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688224" name="Line 96"/>
          <p:cNvSpPr>
            <a:spLocks noChangeShapeType="1"/>
          </p:cNvSpPr>
          <p:nvPr/>
        </p:nvSpPr>
        <p:spPr bwMode="auto">
          <a:xfrm flipH="1" flipV="1">
            <a:off x="6157913" y="3933825"/>
            <a:ext cx="392112" cy="504825"/>
          </a:xfrm>
          <a:prstGeom prst="line">
            <a:avLst/>
          </a:prstGeom>
          <a:noFill/>
          <a:ln w="15875">
            <a:solidFill>
              <a:schemeClr val="tx2"/>
            </a:solidFill>
            <a:round/>
            <a:headEnd/>
            <a:tailEnd type="none" w="sm" len="lg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688225" name="Freeform 97"/>
          <p:cNvSpPr>
            <a:spLocks/>
          </p:cNvSpPr>
          <p:nvPr/>
        </p:nvSpPr>
        <p:spPr bwMode="auto">
          <a:xfrm rot="8700000">
            <a:off x="5943600" y="3502025"/>
            <a:ext cx="153988" cy="477838"/>
          </a:xfrm>
          <a:custGeom>
            <a:avLst/>
            <a:gdLst/>
            <a:ahLst/>
            <a:cxnLst>
              <a:cxn ang="0">
                <a:pos x="46" y="499"/>
              </a:cxn>
              <a:cxn ang="0">
                <a:pos x="136" y="408"/>
              </a:cxn>
              <a:cxn ang="0">
                <a:pos x="136" y="499"/>
              </a:cxn>
              <a:cxn ang="0">
                <a:pos x="0" y="362"/>
              </a:cxn>
              <a:cxn ang="0">
                <a:pos x="136" y="272"/>
              </a:cxn>
              <a:cxn ang="0">
                <a:pos x="136" y="362"/>
              </a:cxn>
              <a:cxn ang="0">
                <a:pos x="0" y="226"/>
              </a:cxn>
              <a:cxn ang="0">
                <a:pos x="136" y="136"/>
              </a:cxn>
              <a:cxn ang="0">
                <a:pos x="136" y="226"/>
              </a:cxn>
              <a:cxn ang="0">
                <a:pos x="0" y="90"/>
              </a:cxn>
              <a:cxn ang="0">
                <a:pos x="136" y="0"/>
              </a:cxn>
              <a:cxn ang="0">
                <a:pos x="136" y="90"/>
              </a:cxn>
              <a:cxn ang="0">
                <a:pos x="46" y="0"/>
              </a:cxn>
            </a:cxnLst>
            <a:rect l="0" t="0" r="r" b="b"/>
            <a:pathLst>
              <a:path w="159" h="507">
                <a:moveTo>
                  <a:pt x="46" y="499"/>
                </a:moveTo>
                <a:cubicBezTo>
                  <a:pt x="83" y="453"/>
                  <a:pt x="121" y="408"/>
                  <a:pt x="136" y="408"/>
                </a:cubicBezTo>
                <a:cubicBezTo>
                  <a:pt x="151" y="408"/>
                  <a:pt x="159" y="507"/>
                  <a:pt x="136" y="499"/>
                </a:cubicBezTo>
                <a:cubicBezTo>
                  <a:pt x="113" y="491"/>
                  <a:pt x="0" y="400"/>
                  <a:pt x="0" y="362"/>
                </a:cubicBezTo>
                <a:cubicBezTo>
                  <a:pt x="0" y="324"/>
                  <a:pt x="113" y="272"/>
                  <a:pt x="136" y="272"/>
                </a:cubicBezTo>
                <a:cubicBezTo>
                  <a:pt x="159" y="272"/>
                  <a:pt x="159" y="370"/>
                  <a:pt x="136" y="362"/>
                </a:cubicBezTo>
                <a:cubicBezTo>
                  <a:pt x="113" y="354"/>
                  <a:pt x="0" y="264"/>
                  <a:pt x="0" y="226"/>
                </a:cubicBezTo>
                <a:cubicBezTo>
                  <a:pt x="0" y="188"/>
                  <a:pt x="113" y="136"/>
                  <a:pt x="136" y="136"/>
                </a:cubicBezTo>
                <a:cubicBezTo>
                  <a:pt x="159" y="136"/>
                  <a:pt x="159" y="234"/>
                  <a:pt x="136" y="226"/>
                </a:cubicBezTo>
                <a:cubicBezTo>
                  <a:pt x="113" y="218"/>
                  <a:pt x="0" y="128"/>
                  <a:pt x="0" y="90"/>
                </a:cubicBezTo>
                <a:cubicBezTo>
                  <a:pt x="0" y="52"/>
                  <a:pt x="113" y="0"/>
                  <a:pt x="136" y="0"/>
                </a:cubicBezTo>
                <a:cubicBezTo>
                  <a:pt x="159" y="0"/>
                  <a:pt x="151" y="90"/>
                  <a:pt x="136" y="90"/>
                </a:cubicBezTo>
                <a:cubicBezTo>
                  <a:pt x="121" y="90"/>
                  <a:pt x="61" y="15"/>
                  <a:pt x="46" y="0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688226" name="Oval 98"/>
          <p:cNvSpPr>
            <a:spLocks noChangeArrowheads="1"/>
          </p:cNvSpPr>
          <p:nvPr/>
        </p:nvSpPr>
        <p:spPr bwMode="auto">
          <a:xfrm>
            <a:off x="6550025" y="4365625"/>
            <a:ext cx="360363" cy="431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688227" name="Text Box 99"/>
          <p:cNvSpPr txBox="1">
            <a:spLocks noChangeArrowheads="1"/>
          </p:cNvSpPr>
          <p:nvPr/>
        </p:nvSpPr>
        <p:spPr bwMode="auto">
          <a:xfrm>
            <a:off x="5326063" y="4760913"/>
            <a:ext cx="431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atinLnBrk="1">
              <a:spcBef>
                <a:spcPct val="50000"/>
              </a:spcBef>
            </a:pPr>
            <a:r>
              <a:rPr kumimoji="1" lang="en-US" altLang="ko-KR" sz="2000" b="1">
                <a:latin typeface="Arial" pitchFamily="34" charset="0"/>
              </a:rPr>
              <a:t>P</a:t>
            </a:r>
          </a:p>
        </p:txBody>
      </p:sp>
      <p:sp>
        <p:nvSpPr>
          <p:cNvPr id="688228" name="Line 100"/>
          <p:cNvSpPr>
            <a:spLocks noChangeShapeType="1"/>
          </p:cNvSpPr>
          <p:nvPr/>
        </p:nvSpPr>
        <p:spPr bwMode="auto">
          <a:xfrm flipH="1" flipV="1">
            <a:off x="6910388" y="4616450"/>
            <a:ext cx="898525" cy="504825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arrow" w="sm" len="med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688229" name="Freeform 101"/>
          <p:cNvSpPr>
            <a:spLocks/>
          </p:cNvSpPr>
          <p:nvPr/>
        </p:nvSpPr>
        <p:spPr bwMode="auto">
          <a:xfrm rot="12900000" flipH="1">
            <a:off x="7392988" y="3502025"/>
            <a:ext cx="141287" cy="477838"/>
          </a:xfrm>
          <a:custGeom>
            <a:avLst/>
            <a:gdLst/>
            <a:ahLst/>
            <a:cxnLst>
              <a:cxn ang="0">
                <a:pos x="46" y="499"/>
              </a:cxn>
              <a:cxn ang="0">
                <a:pos x="136" y="408"/>
              </a:cxn>
              <a:cxn ang="0">
                <a:pos x="136" y="499"/>
              </a:cxn>
              <a:cxn ang="0">
                <a:pos x="0" y="362"/>
              </a:cxn>
              <a:cxn ang="0">
                <a:pos x="136" y="272"/>
              </a:cxn>
              <a:cxn ang="0">
                <a:pos x="136" y="362"/>
              </a:cxn>
              <a:cxn ang="0">
                <a:pos x="0" y="226"/>
              </a:cxn>
              <a:cxn ang="0">
                <a:pos x="136" y="136"/>
              </a:cxn>
              <a:cxn ang="0">
                <a:pos x="136" y="226"/>
              </a:cxn>
              <a:cxn ang="0">
                <a:pos x="0" y="90"/>
              </a:cxn>
              <a:cxn ang="0">
                <a:pos x="136" y="0"/>
              </a:cxn>
              <a:cxn ang="0">
                <a:pos x="136" y="90"/>
              </a:cxn>
              <a:cxn ang="0">
                <a:pos x="46" y="0"/>
              </a:cxn>
            </a:cxnLst>
            <a:rect l="0" t="0" r="r" b="b"/>
            <a:pathLst>
              <a:path w="159" h="507">
                <a:moveTo>
                  <a:pt x="46" y="499"/>
                </a:moveTo>
                <a:cubicBezTo>
                  <a:pt x="83" y="453"/>
                  <a:pt x="121" y="408"/>
                  <a:pt x="136" y="408"/>
                </a:cubicBezTo>
                <a:cubicBezTo>
                  <a:pt x="151" y="408"/>
                  <a:pt x="159" y="507"/>
                  <a:pt x="136" y="499"/>
                </a:cubicBezTo>
                <a:cubicBezTo>
                  <a:pt x="113" y="491"/>
                  <a:pt x="0" y="400"/>
                  <a:pt x="0" y="362"/>
                </a:cubicBezTo>
                <a:cubicBezTo>
                  <a:pt x="0" y="324"/>
                  <a:pt x="113" y="272"/>
                  <a:pt x="136" y="272"/>
                </a:cubicBezTo>
                <a:cubicBezTo>
                  <a:pt x="159" y="272"/>
                  <a:pt x="159" y="370"/>
                  <a:pt x="136" y="362"/>
                </a:cubicBezTo>
                <a:cubicBezTo>
                  <a:pt x="113" y="354"/>
                  <a:pt x="0" y="264"/>
                  <a:pt x="0" y="226"/>
                </a:cubicBezTo>
                <a:cubicBezTo>
                  <a:pt x="0" y="188"/>
                  <a:pt x="113" y="136"/>
                  <a:pt x="136" y="136"/>
                </a:cubicBezTo>
                <a:cubicBezTo>
                  <a:pt x="159" y="136"/>
                  <a:pt x="159" y="234"/>
                  <a:pt x="136" y="226"/>
                </a:cubicBezTo>
                <a:cubicBezTo>
                  <a:pt x="113" y="218"/>
                  <a:pt x="0" y="128"/>
                  <a:pt x="0" y="90"/>
                </a:cubicBezTo>
                <a:cubicBezTo>
                  <a:pt x="0" y="52"/>
                  <a:pt x="113" y="0"/>
                  <a:pt x="136" y="0"/>
                </a:cubicBezTo>
                <a:cubicBezTo>
                  <a:pt x="159" y="0"/>
                  <a:pt x="151" y="90"/>
                  <a:pt x="136" y="90"/>
                </a:cubicBezTo>
                <a:cubicBezTo>
                  <a:pt x="121" y="90"/>
                  <a:pt x="61" y="15"/>
                  <a:pt x="46" y="0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688230" name="Text Box 102"/>
          <p:cNvSpPr txBox="1">
            <a:spLocks noChangeArrowheads="1"/>
          </p:cNvSpPr>
          <p:nvPr/>
        </p:nvSpPr>
        <p:spPr bwMode="auto">
          <a:xfrm flipH="1">
            <a:off x="7847013" y="4760913"/>
            <a:ext cx="396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atinLnBrk="1">
              <a:spcBef>
                <a:spcPct val="50000"/>
              </a:spcBef>
            </a:pPr>
            <a:r>
              <a:rPr kumimoji="1" lang="en-US" altLang="ko-KR" sz="2000" b="1">
                <a:latin typeface="Arial" pitchFamily="34" charset="0"/>
              </a:rPr>
              <a:t>P</a:t>
            </a:r>
          </a:p>
        </p:txBody>
      </p:sp>
      <p:sp>
        <p:nvSpPr>
          <p:cNvPr id="688231" name="Line 103"/>
          <p:cNvSpPr>
            <a:spLocks noChangeShapeType="1"/>
          </p:cNvSpPr>
          <p:nvPr/>
        </p:nvSpPr>
        <p:spPr bwMode="auto">
          <a:xfrm>
            <a:off x="6169025" y="3933825"/>
            <a:ext cx="346075" cy="0"/>
          </a:xfrm>
          <a:prstGeom prst="line">
            <a:avLst/>
          </a:prstGeom>
          <a:noFill/>
          <a:ln w="15875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688232" name="Line 104"/>
          <p:cNvSpPr>
            <a:spLocks noChangeShapeType="1"/>
          </p:cNvSpPr>
          <p:nvPr/>
        </p:nvSpPr>
        <p:spPr bwMode="auto">
          <a:xfrm flipV="1">
            <a:off x="6910388" y="3933825"/>
            <a:ext cx="400050" cy="504825"/>
          </a:xfrm>
          <a:prstGeom prst="line">
            <a:avLst/>
          </a:prstGeom>
          <a:noFill/>
          <a:ln w="15875">
            <a:solidFill>
              <a:schemeClr val="tx2"/>
            </a:solidFill>
            <a:round/>
            <a:headEnd/>
            <a:tailEnd type="none" w="sm" len="lg"/>
          </a:ln>
          <a:effectLst/>
        </p:spPr>
        <p:txBody>
          <a:bodyPr/>
          <a:lstStyle/>
          <a:p>
            <a:endParaRPr lang="ko-KR" altLang="en-US"/>
          </a:p>
        </p:txBody>
      </p:sp>
      <p:graphicFrame>
        <p:nvGraphicFramePr>
          <p:cNvPr id="688233" name="Object 105"/>
          <p:cNvGraphicFramePr>
            <a:graphicFrameLocks noChangeAspect="1"/>
          </p:cNvGraphicFramePr>
          <p:nvPr/>
        </p:nvGraphicFramePr>
        <p:xfrm>
          <a:off x="6073775" y="4222750"/>
          <a:ext cx="260350" cy="363538"/>
        </p:xfrm>
        <a:graphic>
          <a:graphicData uri="http://schemas.openxmlformats.org/presentationml/2006/ole">
            <p:oleObj spid="_x0000_s688233" name="Equation" r:id="rId15" imgW="126720" imgH="177480" progId="Equation.3">
              <p:embed/>
            </p:oleObj>
          </a:graphicData>
        </a:graphic>
      </p:graphicFrame>
      <p:graphicFrame>
        <p:nvGraphicFramePr>
          <p:cNvPr id="688234" name="Object 106"/>
          <p:cNvGraphicFramePr>
            <a:graphicFrameLocks noChangeAspect="1"/>
          </p:cNvGraphicFramePr>
          <p:nvPr/>
        </p:nvGraphicFramePr>
        <p:xfrm>
          <a:off x="7564438" y="3967163"/>
          <a:ext cx="260350" cy="363537"/>
        </p:xfrm>
        <a:graphic>
          <a:graphicData uri="http://schemas.openxmlformats.org/presentationml/2006/ole">
            <p:oleObj spid="_x0000_s688234" name="Equation" r:id="rId16" imgW="126720" imgH="177480" progId="Equation.3">
              <p:embed/>
            </p:oleObj>
          </a:graphicData>
        </a:graphic>
      </p:graphicFrame>
      <p:graphicFrame>
        <p:nvGraphicFramePr>
          <p:cNvPr id="688235" name="Object 107"/>
          <p:cNvGraphicFramePr>
            <a:graphicFrameLocks noChangeAspect="1"/>
          </p:cNvGraphicFramePr>
          <p:nvPr/>
        </p:nvGraphicFramePr>
        <p:xfrm>
          <a:off x="6159500" y="3502025"/>
          <a:ext cx="514350" cy="406400"/>
        </p:xfrm>
        <a:graphic>
          <a:graphicData uri="http://schemas.openxmlformats.org/presentationml/2006/ole">
            <p:oleObj spid="_x0000_s688235" name="Equation" r:id="rId17" imgW="304560" imgH="241200" progId="Equation.3">
              <p:embed/>
            </p:oleObj>
          </a:graphicData>
        </a:graphic>
      </p:graphicFrame>
      <p:graphicFrame>
        <p:nvGraphicFramePr>
          <p:cNvPr id="688236" name="Object 108"/>
          <p:cNvGraphicFramePr>
            <a:graphicFrameLocks noChangeAspect="1"/>
          </p:cNvGraphicFramePr>
          <p:nvPr/>
        </p:nvGraphicFramePr>
        <p:xfrm>
          <a:off x="6845300" y="3502025"/>
          <a:ext cx="493713" cy="384175"/>
        </p:xfrm>
        <a:graphic>
          <a:graphicData uri="http://schemas.openxmlformats.org/presentationml/2006/ole">
            <p:oleObj spid="_x0000_s688236" name="Equation" r:id="rId18" imgW="291960" imgH="228600" progId="Equation.3">
              <p:embed/>
            </p:oleObj>
          </a:graphicData>
        </a:graphic>
      </p:graphicFrame>
      <p:sp>
        <p:nvSpPr>
          <p:cNvPr id="688237" name="Freeform 109"/>
          <p:cNvSpPr>
            <a:spLocks/>
          </p:cNvSpPr>
          <p:nvPr/>
        </p:nvSpPr>
        <p:spPr bwMode="auto">
          <a:xfrm rot="5400000" flipH="1">
            <a:off x="6686550" y="3749676"/>
            <a:ext cx="104775" cy="406400"/>
          </a:xfrm>
          <a:custGeom>
            <a:avLst/>
            <a:gdLst/>
            <a:ahLst/>
            <a:cxnLst>
              <a:cxn ang="0">
                <a:pos x="46" y="499"/>
              </a:cxn>
              <a:cxn ang="0">
                <a:pos x="136" y="408"/>
              </a:cxn>
              <a:cxn ang="0">
                <a:pos x="136" y="499"/>
              </a:cxn>
              <a:cxn ang="0">
                <a:pos x="0" y="362"/>
              </a:cxn>
              <a:cxn ang="0">
                <a:pos x="136" y="272"/>
              </a:cxn>
              <a:cxn ang="0">
                <a:pos x="136" y="362"/>
              </a:cxn>
              <a:cxn ang="0">
                <a:pos x="0" y="226"/>
              </a:cxn>
              <a:cxn ang="0">
                <a:pos x="136" y="136"/>
              </a:cxn>
              <a:cxn ang="0">
                <a:pos x="136" y="226"/>
              </a:cxn>
              <a:cxn ang="0">
                <a:pos x="0" y="90"/>
              </a:cxn>
              <a:cxn ang="0">
                <a:pos x="136" y="0"/>
              </a:cxn>
              <a:cxn ang="0">
                <a:pos x="136" y="90"/>
              </a:cxn>
              <a:cxn ang="0">
                <a:pos x="46" y="0"/>
              </a:cxn>
            </a:cxnLst>
            <a:rect l="0" t="0" r="r" b="b"/>
            <a:pathLst>
              <a:path w="159" h="507">
                <a:moveTo>
                  <a:pt x="46" y="499"/>
                </a:moveTo>
                <a:cubicBezTo>
                  <a:pt x="83" y="453"/>
                  <a:pt x="121" y="408"/>
                  <a:pt x="136" y="408"/>
                </a:cubicBezTo>
                <a:cubicBezTo>
                  <a:pt x="151" y="408"/>
                  <a:pt x="159" y="507"/>
                  <a:pt x="136" y="499"/>
                </a:cubicBezTo>
                <a:cubicBezTo>
                  <a:pt x="113" y="491"/>
                  <a:pt x="0" y="400"/>
                  <a:pt x="0" y="362"/>
                </a:cubicBezTo>
                <a:cubicBezTo>
                  <a:pt x="0" y="324"/>
                  <a:pt x="113" y="272"/>
                  <a:pt x="136" y="272"/>
                </a:cubicBezTo>
                <a:cubicBezTo>
                  <a:pt x="159" y="272"/>
                  <a:pt x="159" y="370"/>
                  <a:pt x="136" y="362"/>
                </a:cubicBezTo>
                <a:cubicBezTo>
                  <a:pt x="113" y="354"/>
                  <a:pt x="0" y="264"/>
                  <a:pt x="0" y="226"/>
                </a:cubicBezTo>
                <a:cubicBezTo>
                  <a:pt x="0" y="188"/>
                  <a:pt x="113" y="136"/>
                  <a:pt x="136" y="136"/>
                </a:cubicBezTo>
                <a:cubicBezTo>
                  <a:pt x="159" y="136"/>
                  <a:pt x="159" y="234"/>
                  <a:pt x="136" y="226"/>
                </a:cubicBezTo>
                <a:cubicBezTo>
                  <a:pt x="113" y="218"/>
                  <a:pt x="0" y="128"/>
                  <a:pt x="0" y="90"/>
                </a:cubicBezTo>
                <a:cubicBezTo>
                  <a:pt x="0" y="52"/>
                  <a:pt x="113" y="0"/>
                  <a:pt x="136" y="0"/>
                </a:cubicBezTo>
                <a:cubicBezTo>
                  <a:pt x="159" y="0"/>
                  <a:pt x="151" y="90"/>
                  <a:pt x="136" y="90"/>
                </a:cubicBezTo>
                <a:cubicBezTo>
                  <a:pt x="121" y="90"/>
                  <a:pt x="61" y="15"/>
                  <a:pt x="46" y="0"/>
                </a:cubicBezTo>
              </a:path>
            </a:pathLst>
          </a:custGeom>
          <a:noFill/>
          <a:ln w="15875" cap="flat" cmpd="sng">
            <a:solidFill>
              <a:schemeClr val="tx2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688238" name="Line 110"/>
          <p:cNvSpPr>
            <a:spLocks noChangeShapeType="1"/>
          </p:cNvSpPr>
          <p:nvPr/>
        </p:nvSpPr>
        <p:spPr bwMode="auto">
          <a:xfrm>
            <a:off x="6962775" y="3933825"/>
            <a:ext cx="346075" cy="0"/>
          </a:xfrm>
          <a:prstGeom prst="line">
            <a:avLst/>
          </a:prstGeom>
          <a:noFill/>
          <a:ln w="15875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688239" name="Line 111"/>
          <p:cNvSpPr>
            <a:spLocks noChangeShapeType="1"/>
          </p:cNvSpPr>
          <p:nvPr/>
        </p:nvSpPr>
        <p:spPr bwMode="auto">
          <a:xfrm>
            <a:off x="6516688" y="3933825"/>
            <a:ext cx="142875" cy="431800"/>
          </a:xfrm>
          <a:prstGeom prst="line">
            <a:avLst/>
          </a:prstGeom>
          <a:noFill/>
          <a:ln w="15875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688240" name="Line 112"/>
          <p:cNvSpPr>
            <a:spLocks noChangeShapeType="1"/>
          </p:cNvSpPr>
          <p:nvPr/>
        </p:nvSpPr>
        <p:spPr bwMode="auto">
          <a:xfrm flipH="1">
            <a:off x="6823075" y="3933825"/>
            <a:ext cx="144463" cy="431800"/>
          </a:xfrm>
          <a:prstGeom prst="line">
            <a:avLst/>
          </a:prstGeom>
          <a:noFill/>
          <a:ln w="15875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endParaRPr lang="ko-KR" altLang="en-US"/>
          </a:p>
        </p:txBody>
      </p:sp>
      <p:graphicFrame>
        <p:nvGraphicFramePr>
          <p:cNvPr id="688241" name="Object 113"/>
          <p:cNvGraphicFramePr>
            <a:graphicFrameLocks noChangeAspect="1"/>
          </p:cNvGraphicFramePr>
          <p:nvPr/>
        </p:nvGraphicFramePr>
        <p:xfrm>
          <a:off x="642910" y="5248275"/>
          <a:ext cx="2820988" cy="384175"/>
        </p:xfrm>
        <a:graphic>
          <a:graphicData uri="http://schemas.openxmlformats.org/presentationml/2006/ole">
            <p:oleObj spid="_x0000_s688241" name="수식" r:id="rId19" imgW="1866600" imgH="253800" progId="Equation.3">
              <p:embed/>
            </p:oleObj>
          </a:graphicData>
        </a:graphic>
      </p:graphicFrame>
      <p:graphicFrame>
        <p:nvGraphicFramePr>
          <p:cNvPr id="688242" name="Object 114"/>
          <p:cNvGraphicFramePr>
            <a:graphicFrameLocks noChangeAspect="1"/>
          </p:cNvGraphicFramePr>
          <p:nvPr/>
        </p:nvGraphicFramePr>
        <p:xfrm>
          <a:off x="5033963" y="5194318"/>
          <a:ext cx="3511550" cy="806450"/>
        </p:xfrm>
        <a:graphic>
          <a:graphicData uri="http://schemas.openxmlformats.org/presentationml/2006/ole">
            <p:oleObj spid="_x0000_s688242" name="수식" r:id="rId20" imgW="2323800" imgH="533160" progId="Equation.3">
              <p:embed/>
            </p:oleObj>
          </a:graphicData>
        </a:graphic>
      </p:graphicFrame>
      <p:graphicFrame>
        <p:nvGraphicFramePr>
          <p:cNvPr id="688243" name="Object 115"/>
          <p:cNvGraphicFramePr>
            <a:graphicFrameLocks noChangeAspect="1"/>
          </p:cNvGraphicFramePr>
          <p:nvPr/>
        </p:nvGraphicFramePr>
        <p:xfrm>
          <a:off x="633413" y="5748338"/>
          <a:ext cx="3836987" cy="811212"/>
        </p:xfrm>
        <a:graphic>
          <a:graphicData uri="http://schemas.openxmlformats.org/presentationml/2006/ole">
            <p:oleObj spid="_x0000_s688243" name="수식" r:id="rId21" imgW="2539800" imgH="533160" progId="Equation.3">
              <p:embed/>
            </p:oleObj>
          </a:graphicData>
        </a:graphic>
      </p:graphicFrame>
      <p:sp>
        <p:nvSpPr>
          <p:cNvPr id="60" name="TextBox 59"/>
          <p:cNvSpPr txBox="1"/>
          <p:nvPr/>
        </p:nvSpPr>
        <p:spPr>
          <a:xfrm>
            <a:off x="3143240" y="3143249"/>
            <a:ext cx="52149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err="1" smtClean="0">
                <a:latin typeface="Arial" pitchFamily="34" charset="0"/>
                <a:cs typeface="Arial" pitchFamily="34" charset="0"/>
              </a:rPr>
              <a:t>Politzer</a:t>
            </a: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 (80), </a:t>
            </a:r>
            <a:r>
              <a:rPr lang="en-US" altLang="ko-KR" dirty="0" err="1" smtClean="0">
                <a:latin typeface="Arial" pitchFamily="34" charset="0"/>
                <a:cs typeface="Arial" pitchFamily="34" charset="0"/>
              </a:rPr>
              <a:t>Shuryak</a:t>
            </a: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ko-KR" dirty="0" err="1" smtClean="0">
                <a:latin typeface="Arial" pitchFamily="34" charset="0"/>
                <a:cs typeface="Arial" pitchFamily="34" charset="0"/>
              </a:rPr>
              <a:t>Vainshtein</a:t>
            </a: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 (81) , Jaffe, </a:t>
            </a:r>
            <a:r>
              <a:rPr lang="en-US" altLang="ko-KR" dirty="0" err="1" smtClean="0">
                <a:latin typeface="Arial" pitchFamily="34" charset="0"/>
                <a:cs typeface="Arial" pitchFamily="34" charset="0"/>
              </a:rPr>
              <a:t>Soldate</a:t>
            </a: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 (81)</a:t>
            </a:r>
            <a:endParaRPr lang="ko-KR" alt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S H Lee</a:t>
            </a:r>
          </a:p>
        </p:txBody>
      </p:sp>
      <p:sp>
        <p:nvSpPr>
          <p:cNvPr id="17" name="슬라이드 번호 개체 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475E49-7D17-45D5-A126-15009C423AFB}" type="slidenum">
              <a:rPr lang="ko-KR" altLang="en-US"/>
              <a:pPr/>
              <a:t>5</a:t>
            </a:fld>
            <a:endParaRPr lang="en-US" altLang="ko-KR"/>
          </a:p>
        </p:txBody>
      </p:sp>
      <p:sp>
        <p:nvSpPr>
          <p:cNvPr id="678914" name="Line 2"/>
          <p:cNvSpPr>
            <a:spLocks noChangeShapeType="1"/>
          </p:cNvSpPr>
          <p:nvPr/>
        </p:nvSpPr>
        <p:spPr bwMode="auto">
          <a:xfrm flipV="1">
            <a:off x="2484438" y="5734050"/>
            <a:ext cx="0" cy="43180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ko-KR" altLang="en-US"/>
          </a:p>
        </p:txBody>
      </p:sp>
      <p:graphicFrame>
        <p:nvGraphicFramePr>
          <p:cNvPr id="678915" name="Object 3"/>
          <p:cNvGraphicFramePr>
            <a:graphicFrameLocks noChangeAspect="1"/>
          </p:cNvGraphicFramePr>
          <p:nvPr/>
        </p:nvGraphicFramePr>
        <p:xfrm>
          <a:off x="0" y="0"/>
          <a:ext cx="9144000" cy="620713"/>
        </p:xfrm>
        <a:graphic>
          <a:graphicData uri="http://schemas.openxmlformats.org/presentationml/2006/ole">
            <p:oleObj spid="_x0000_s678915" name="Image" r:id="rId4" imgW="8857143" imgH="2409524" progId="">
              <p:embed/>
            </p:oleObj>
          </a:graphicData>
        </a:graphic>
      </p:graphicFrame>
      <p:sp>
        <p:nvSpPr>
          <p:cNvPr id="678916" name="Text Box 4"/>
          <p:cNvSpPr txBox="1">
            <a:spLocks noChangeArrowheads="1"/>
          </p:cNvSpPr>
          <p:nvPr/>
        </p:nvSpPr>
        <p:spPr bwMode="auto">
          <a:xfrm>
            <a:off x="323850" y="115888"/>
            <a:ext cx="7848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en-US" altLang="ko-KR" sz="2000" b="1" i="1">
                <a:solidFill>
                  <a:schemeClr val="bg1"/>
                </a:solidFill>
                <a:latin typeface="Verdana" pitchFamily="34" charset="0"/>
              </a:rPr>
              <a:t>Twist-4 Operators</a:t>
            </a:r>
            <a:endParaRPr lang="ko-KR" altLang="en-US" sz="1600" b="1" baseline="-250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678917" name="Text Box 5"/>
          <p:cNvSpPr txBox="1">
            <a:spLocks noChangeArrowheads="1"/>
          </p:cNvSpPr>
          <p:nvPr/>
        </p:nvSpPr>
        <p:spPr bwMode="auto">
          <a:xfrm>
            <a:off x="179388" y="765175"/>
            <a:ext cx="1152525" cy="296863"/>
          </a:xfrm>
          <a:prstGeom prst="rect">
            <a:avLst/>
          </a:prstGeom>
          <a:noFill/>
          <a:ln w="9525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latinLnBrk="1">
              <a:lnSpc>
                <a:spcPct val="8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kumimoji="1" lang="en-US" altLang="ko-KR" sz="1600">
                <a:latin typeface="Verdana" pitchFamily="34" charset="0"/>
              </a:rPr>
              <a:t> OPE</a:t>
            </a:r>
            <a:r>
              <a:rPr kumimoji="1" lang="en-US" altLang="ko-KR" sz="1600"/>
              <a:t> </a:t>
            </a:r>
            <a:r>
              <a:rPr kumimoji="1" lang="en-US" altLang="ko-KR" sz="1600">
                <a:latin typeface="Verdana" pitchFamily="34" charset="0"/>
              </a:rPr>
              <a:t> </a:t>
            </a:r>
            <a:endParaRPr kumimoji="1" lang="en-US" altLang="ko-KR" sz="160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678918" name="Object 6"/>
          <p:cNvGraphicFramePr>
            <a:graphicFrameLocks noChangeAspect="1"/>
          </p:cNvGraphicFramePr>
          <p:nvPr/>
        </p:nvGraphicFramePr>
        <p:xfrm>
          <a:off x="422275" y="957263"/>
          <a:ext cx="7475538" cy="742950"/>
        </p:xfrm>
        <a:graphic>
          <a:graphicData uri="http://schemas.openxmlformats.org/presentationml/2006/ole">
            <p:oleObj spid="_x0000_s678918" name="수식" r:id="rId5" imgW="4343400" imgH="431640" progId="Equation.3">
              <p:embed/>
            </p:oleObj>
          </a:graphicData>
        </a:graphic>
      </p:graphicFrame>
      <p:sp>
        <p:nvSpPr>
          <p:cNvPr id="678932" name="Text Box 20"/>
          <p:cNvSpPr txBox="1">
            <a:spLocks noChangeArrowheads="1"/>
          </p:cNvSpPr>
          <p:nvPr/>
        </p:nvSpPr>
        <p:spPr bwMode="auto">
          <a:xfrm>
            <a:off x="179388" y="1989138"/>
            <a:ext cx="1800225" cy="296862"/>
          </a:xfrm>
          <a:prstGeom prst="rect">
            <a:avLst/>
          </a:prstGeom>
          <a:noFill/>
          <a:ln w="9525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latinLnBrk="1">
              <a:lnSpc>
                <a:spcPct val="8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kumimoji="1" lang="en-US" altLang="ko-KR" sz="1600">
                <a:latin typeface="Verdana" pitchFamily="34" charset="0"/>
              </a:rPr>
              <a:t> Operators</a:t>
            </a:r>
            <a:endParaRPr kumimoji="1" lang="en-US" altLang="ko-KR" sz="1600" u="sng">
              <a:latin typeface="Verdana" pitchFamily="34" charset="0"/>
            </a:endParaRPr>
          </a:p>
        </p:txBody>
      </p:sp>
      <p:graphicFrame>
        <p:nvGraphicFramePr>
          <p:cNvPr id="678977" name="Object 65"/>
          <p:cNvGraphicFramePr>
            <a:graphicFrameLocks noChangeAspect="1"/>
          </p:cNvGraphicFramePr>
          <p:nvPr/>
        </p:nvGraphicFramePr>
        <p:xfrm>
          <a:off x="1096963" y="2492375"/>
          <a:ext cx="2827337" cy="639763"/>
        </p:xfrm>
        <a:graphic>
          <a:graphicData uri="http://schemas.openxmlformats.org/presentationml/2006/ole">
            <p:oleObj spid="_x0000_s678977" name="수식" r:id="rId6" imgW="1904760" imgH="431640" progId="Equation.3">
              <p:embed/>
            </p:oleObj>
          </a:graphicData>
        </a:graphic>
      </p:graphicFrame>
      <p:graphicFrame>
        <p:nvGraphicFramePr>
          <p:cNvPr id="678978" name="Object 66"/>
          <p:cNvGraphicFramePr>
            <a:graphicFrameLocks noChangeAspect="1"/>
          </p:cNvGraphicFramePr>
          <p:nvPr/>
        </p:nvGraphicFramePr>
        <p:xfrm>
          <a:off x="1142976" y="3203575"/>
          <a:ext cx="2732088" cy="1166813"/>
        </p:xfrm>
        <a:graphic>
          <a:graphicData uri="http://schemas.openxmlformats.org/presentationml/2006/ole">
            <p:oleObj spid="_x0000_s678978" name="수식" r:id="rId7" imgW="1841400" imgH="787320" progId="Equation.3">
              <p:embed/>
            </p:oleObj>
          </a:graphicData>
        </a:graphic>
      </p:graphicFrame>
      <p:sp>
        <p:nvSpPr>
          <p:cNvPr id="678979" name="Text Box 67"/>
          <p:cNvSpPr txBox="1">
            <a:spLocks noChangeArrowheads="1"/>
          </p:cNvSpPr>
          <p:nvPr/>
        </p:nvSpPr>
        <p:spPr bwMode="auto">
          <a:xfrm>
            <a:off x="179388" y="4567238"/>
            <a:ext cx="2447925" cy="296862"/>
          </a:xfrm>
          <a:prstGeom prst="rect">
            <a:avLst/>
          </a:prstGeom>
          <a:noFill/>
          <a:ln w="9525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latinLnBrk="1">
              <a:lnSpc>
                <a:spcPct val="8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kumimoji="1" lang="en-US" altLang="ko-KR" sz="1600">
                <a:latin typeface="Verdana" pitchFamily="34" charset="0"/>
              </a:rPr>
              <a:t> mass Operators</a:t>
            </a:r>
            <a:endParaRPr kumimoji="1" lang="en-US" altLang="ko-KR" sz="1600" u="sng">
              <a:latin typeface="Verdana" pitchFamily="34" charset="0"/>
            </a:endParaRPr>
          </a:p>
        </p:txBody>
      </p:sp>
      <p:graphicFrame>
        <p:nvGraphicFramePr>
          <p:cNvPr id="678981" name="Object 69"/>
          <p:cNvGraphicFramePr>
            <a:graphicFrameLocks noChangeAspect="1"/>
          </p:cNvGraphicFramePr>
          <p:nvPr/>
        </p:nvGraphicFramePr>
        <p:xfrm>
          <a:off x="1825625" y="5861050"/>
          <a:ext cx="2035175" cy="376238"/>
        </p:xfrm>
        <a:graphic>
          <a:graphicData uri="http://schemas.openxmlformats.org/presentationml/2006/ole">
            <p:oleObj spid="_x0000_s678981" name="수식" r:id="rId8" imgW="1371600" imgH="253800" progId="Equation.3">
              <p:embed/>
            </p:oleObj>
          </a:graphicData>
        </a:graphic>
      </p:graphicFrame>
      <p:graphicFrame>
        <p:nvGraphicFramePr>
          <p:cNvPr id="678982" name="Object 70"/>
          <p:cNvGraphicFramePr>
            <a:graphicFrameLocks noChangeAspect="1"/>
          </p:cNvGraphicFramePr>
          <p:nvPr/>
        </p:nvGraphicFramePr>
        <p:xfrm>
          <a:off x="812800" y="4991100"/>
          <a:ext cx="5486400" cy="742950"/>
        </p:xfrm>
        <a:graphic>
          <a:graphicData uri="http://schemas.openxmlformats.org/presentationml/2006/ole">
            <p:oleObj spid="_x0000_s678982" name="수식" r:id="rId9" imgW="3187440" imgH="431640" progId="Equation.3">
              <p:embed/>
            </p:oleObj>
          </a:graphicData>
        </a:graphic>
      </p:graphicFrame>
      <p:graphicFrame>
        <p:nvGraphicFramePr>
          <p:cNvPr id="678983" name="Object 71"/>
          <p:cNvGraphicFramePr>
            <a:graphicFrameLocks noChangeAspect="1"/>
          </p:cNvGraphicFramePr>
          <p:nvPr/>
        </p:nvGraphicFramePr>
        <p:xfrm>
          <a:off x="4857752" y="2595898"/>
          <a:ext cx="3584687" cy="1476043"/>
        </p:xfrm>
        <a:graphic>
          <a:graphicData uri="http://schemas.openxmlformats.org/presentationml/2006/ole">
            <p:oleObj spid="_x0000_s678983" name="Equation" r:id="rId10" imgW="2361960" imgH="965160" progId="Equation.3">
              <p:embed/>
            </p:oleObj>
          </a:graphicData>
        </a:graphic>
      </p:graphicFrame>
      <p:sp>
        <p:nvSpPr>
          <p:cNvPr id="678984" name="Rectangle 72"/>
          <p:cNvSpPr>
            <a:spLocks noChangeArrowheads="1"/>
          </p:cNvSpPr>
          <p:nvPr/>
        </p:nvSpPr>
        <p:spPr bwMode="auto">
          <a:xfrm>
            <a:off x="4762674" y="2349500"/>
            <a:ext cx="3771663" cy="193675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18" name="TextBox 17"/>
          <p:cNvSpPr txBox="1"/>
          <p:nvPr/>
        </p:nvSpPr>
        <p:spPr>
          <a:xfrm>
            <a:off x="2000232" y="1978215"/>
            <a:ext cx="52149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err="1" smtClean="0">
                <a:latin typeface="Arial" pitchFamily="34" charset="0"/>
                <a:cs typeface="Arial" pitchFamily="34" charset="0"/>
              </a:rPr>
              <a:t>Politzer</a:t>
            </a: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 (80), </a:t>
            </a:r>
            <a:r>
              <a:rPr lang="en-US" altLang="ko-KR" dirty="0" err="1" smtClean="0">
                <a:latin typeface="Arial" pitchFamily="34" charset="0"/>
                <a:cs typeface="Arial" pitchFamily="34" charset="0"/>
              </a:rPr>
              <a:t>Shuryak</a:t>
            </a: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ko-KR" dirty="0" err="1" smtClean="0">
                <a:latin typeface="Arial" pitchFamily="34" charset="0"/>
                <a:cs typeface="Arial" pitchFamily="34" charset="0"/>
              </a:rPr>
              <a:t>Vainshtein</a:t>
            </a: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 (81) , Jaffe, </a:t>
            </a:r>
            <a:r>
              <a:rPr lang="en-US" altLang="ko-KR" dirty="0" err="1" smtClean="0">
                <a:latin typeface="Arial" pitchFamily="34" charset="0"/>
                <a:cs typeface="Arial" pitchFamily="34" charset="0"/>
              </a:rPr>
              <a:t>Soldate</a:t>
            </a: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 (81)</a:t>
            </a:r>
            <a:endParaRPr lang="ko-KR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43174" y="4572008"/>
            <a:ext cx="52149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Arial" pitchFamily="34" charset="0"/>
                <a:cs typeface="Arial" pitchFamily="34" charset="0"/>
              </a:rPr>
              <a:t>Lee (94)</a:t>
            </a:r>
            <a:endParaRPr lang="ko-KR" alt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S H Lee</a:t>
            </a:r>
          </a:p>
        </p:txBody>
      </p:sp>
      <p:sp>
        <p:nvSpPr>
          <p:cNvPr id="18" name="슬라이드 번호 개체 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C7A6D6-8036-48CB-A070-32BB655330CD}" type="slidenum">
              <a:rPr lang="ko-KR" altLang="en-US"/>
              <a:pPr/>
              <a:t>6</a:t>
            </a:fld>
            <a:endParaRPr lang="en-US" altLang="ko-KR"/>
          </a:p>
        </p:txBody>
      </p:sp>
      <p:sp>
        <p:nvSpPr>
          <p:cNvPr id="690178" name="Line 2"/>
          <p:cNvSpPr>
            <a:spLocks noChangeShapeType="1"/>
          </p:cNvSpPr>
          <p:nvPr/>
        </p:nvSpPr>
        <p:spPr bwMode="auto">
          <a:xfrm flipV="1">
            <a:off x="2484438" y="5734050"/>
            <a:ext cx="0" cy="43180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ko-KR" altLang="en-US"/>
          </a:p>
        </p:txBody>
      </p:sp>
      <p:graphicFrame>
        <p:nvGraphicFramePr>
          <p:cNvPr id="690179" name="Object 3"/>
          <p:cNvGraphicFramePr>
            <a:graphicFrameLocks noChangeAspect="1"/>
          </p:cNvGraphicFramePr>
          <p:nvPr/>
        </p:nvGraphicFramePr>
        <p:xfrm>
          <a:off x="0" y="0"/>
          <a:ext cx="9144000" cy="620713"/>
        </p:xfrm>
        <a:graphic>
          <a:graphicData uri="http://schemas.openxmlformats.org/presentationml/2006/ole">
            <p:oleObj spid="_x0000_s690179" name="Image" r:id="rId4" imgW="8857143" imgH="2409524" progId="">
              <p:embed/>
            </p:oleObj>
          </a:graphicData>
        </a:graphic>
      </p:graphicFrame>
      <p:sp>
        <p:nvSpPr>
          <p:cNvPr id="690180" name="Text Box 4"/>
          <p:cNvSpPr txBox="1">
            <a:spLocks noChangeArrowheads="1"/>
          </p:cNvSpPr>
          <p:nvPr/>
        </p:nvSpPr>
        <p:spPr bwMode="auto">
          <a:xfrm>
            <a:off x="323850" y="115888"/>
            <a:ext cx="7848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en-US" altLang="ko-KR" sz="2000" b="1" i="1">
                <a:solidFill>
                  <a:schemeClr val="bg1"/>
                </a:solidFill>
                <a:latin typeface="Verdana" pitchFamily="34" charset="0"/>
              </a:rPr>
              <a:t>Parameterizing F2 (</a:t>
            </a:r>
            <a:r>
              <a:rPr lang="en-US" altLang="ko-KR" sz="2000" b="1" i="1">
                <a:solidFill>
                  <a:schemeClr val="bg1"/>
                </a:solidFill>
              </a:rPr>
              <a:t>t</a:t>
            </a:r>
            <a:r>
              <a:rPr lang="en-US" altLang="ko-KR" sz="2000" b="1" i="1">
                <a:solidFill>
                  <a:schemeClr val="bg1"/>
                </a:solidFill>
                <a:latin typeface="Verdana" pitchFamily="34" charset="0"/>
              </a:rPr>
              <a:t>=4)   </a:t>
            </a:r>
            <a:endParaRPr lang="ko-KR" altLang="en-US" sz="1600" b="1" baseline="-250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690181" name="Text Box 5"/>
          <p:cNvSpPr txBox="1">
            <a:spLocks noChangeArrowheads="1"/>
          </p:cNvSpPr>
          <p:nvPr/>
        </p:nvSpPr>
        <p:spPr bwMode="auto">
          <a:xfrm>
            <a:off x="179388" y="765175"/>
            <a:ext cx="8569325" cy="296863"/>
          </a:xfrm>
          <a:prstGeom prst="rect">
            <a:avLst/>
          </a:prstGeom>
          <a:noFill/>
          <a:ln w="9525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latinLnBrk="1">
              <a:lnSpc>
                <a:spcPct val="8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kumimoji="1" lang="en-US" altLang="ko-KR" sz="1600">
                <a:latin typeface="Verdana" pitchFamily="34" charset="0"/>
              </a:rPr>
              <a:t> For Cp:  BCDMSdata and SLAC data +Virchauz,Milsztajin, PLB274 (92) 221</a:t>
            </a:r>
            <a:endParaRPr kumimoji="1" lang="ko-KR" altLang="en-US" sz="160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690183" name="Text Box 7"/>
          <p:cNvSpPr txBox="1">
            <a:spLocks noChangeArrowheads="1"/>
          </p:cNvSpPr>
          <p:nvPr/>
        </p:nvSpPr>
        <p:spPr bwMode="auto">
          <a:xfrm>
            <a:off x="179388" y="4868863"/>
            <a:ext cx="6337300" cy="296862"/>
          </a:xfrm>
          <a:prstGeom prst="rect">
            <a:avLst/>
          </a:prstGeom>
          <a:noFill/>
          <a:ln w="9525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latinLnBrk="1">
              <a:lnSpc>
                <a:spcPct val="8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kumimoji="1" lang="en-US" altLang="ko-KR" sz="1600">
                <a:latin typeface="Verdana" pitchFamily="34" charset="0"/>
              </a:rPr>
              <a:t> For Cp-Cn: NMC (combining NMC,SLAC, BCDMSdata)</a:t>
            </a:r>
            <a:endParaRPr kumimoji="1" lang="ko-KR" altLang="en-US" sz="1600" u="sng">
              <a:latin typeface="Verdana" pitchFamily="34" charset="0"/>
            </a:endParaRPr>
          </a:p>
        </p:txBody>
      </p:sp>
      <p:graphicFrame>
        <p:nvGraphicFramePr>
          <p:cNvPr id="690184" name="Object 8"/>
          <p:cNvGraphicFramePr>
            <a:graphicFrameLocks noChangeAspect="1"/>
          </p:cNvGraphicFramePr>
          <p:nvPr/>
        </p:nvGraphicFramePr>
        <p:xfrm>
          <a:off x="1779600" y="1249363"/>
          <a:ext cx="4578350" cy="377825"/>
        </p:xfrm>
        <a:graphic>
          <a:graphicData uri="http://schemas.openxmlformats.org/presentationml/2006/ole">
            <p:oleObj spid="_x0000_s690184" name="수식" r:id="rId5" imgW="3085920" imgH="253800" progId="Equation.3">
              <p:embed/>
            </p:oleObj>
          </a:graphicData>
        </a:graphic>
      </p:graphicFrame>
      <p:graphicFrame>
        <p:nvGraphicFramePr>
          <p:cNvPr id="690185" name="Object 9"/>
          <p:cNvGraphicFramePr>
            <a:graphicFrameLocks noChangeAspect="1"/>
          </p:cNvGraphicFramePr>
          <p:nvPr/>
        </p:nvGraphicFramePr>
        <p:xfrm>
          <a:off x="1573213" y="2779713"/>
          <a:ext cx="6238875" cy="338137"/>
        </p:xfrm>
        <a:graphic>
          <a:graphicData uri="http://schemas.openxmlformats.org/presentationml/2006/ole">
            <p:oleObj spid="_x0000_s690185" name="Equation" r:id="rId6" imgW="4203360" imgH="228600" progId="Equation.3">
              <p:embed/>
            </p:oleObj>
          </a:graphicData>
        </a:graphic>
      </p:graphicFrame>
      <p:graphicFrame>
        <p:nvGraphicFramePr>
          <p:cNvPr id="690189" name="Object 13"/>
          <p:cNvGraphicFramePr>
            <a:graphicFrameLocks noChangeAspect="1"/>
          </p:cNvGraphicFramePr>
          <p:nvPr/>
        </p:nvGraphicFramePr>
        <p:xfrm>
          <a:off x="1895475" y="1916113"/>
          <a:ext cx="4595813" cy="679450"/>
        </p:xfrm>
        <a:graphic>
          <a:graphicData uri="http://schemas.openxmlformats.org/presentationml/2006/ole">
            <p:oleObj spid="_x0000_s690189" name="Equation" r:id="rId7" imgW="3098520" imgH="457200" progId="Equation.3">
              <p:embed/>
            </p:oleObj>
          </a:graphicData>
        </a:graphic>
      </p:graphicFrame>
      <p:sp>
        <p:nvSpPr>
          <p:cNvPr id="690190" name="Text Box 14"/>
          <p:cNvSpPr txBox="1">
            <a:spLocks noChangeArrowheads="1"/>
          </p:cNvSpPr>
          <p:nvPr/>
        </p:nvSpPr>
        <p:spPr bwMode="auto">
          <a:xfrm>
            <a:off x="828675" y="2043113"/>
            <a:ext cx="10064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altLang="ko-KR">
                <a:latin typeface="Arial" pitchFamily="34" charset="0"/>
              </a:rPr>
              <a:t> We fit to</a:t>
            </a:r>
          </a:p>
        </p:txBody>
      </p:sp>
      <p:graphicFrame>
        <p:nvGraphicFramePr>
          <p:cNvPr id="690191" name="Object 15"/>
          <p:cNvGraphicFramePr>
            <a:graphicFrameLocks noChangeAspect="1"/>
          </p:cNvGraphicFramePr>
          <p:nvPr/>
        </p:nvGraphicFramePr>
        <p:xfrm>
          <a:off x="1646255" y="5194300"/>
          <a:ext cx="5426075" cy="754063"/>
        </p:xfrm>
        <a:graphic>
          <a:graphicData uri="http://schemas.openxmlformats.org/presentationml/2006/ole">
            <p:oleObj spid="_x0000_s690191" name="수식" r:id="rId8" imgW="3657600" imgH="507960" progId="Equation.3">
              <p:embed/>
            </p:oleObj>
          </a:graphicData>
        </a:graphic>
      </p:graphicFrame>
      <p:sp>
        <p:nvSpPr>
          <p:cNvPr id="690192" name="Text Box 16"/>
          <p:cNvSpPr txBox="1">
            <a:spLocks noChangeArrowheads="1"/>
          </p:cNvSpPr>
          <p:nvPr/>
        </p:nvSpPr>
        <p:spPr bwMode="auto">
          <a:xfrm>
            <a:off x="827088" y="5932488"/>
            <a:ext cx="10064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altLang="ko-KR">
                <a:latin typeface="Arial" pitchFamily="34" charset="0"/>
              </a:rPr>
              <a:t> We fit to</a:t>
            </a:r>
          </a:p>
        </p:txBody>
      </p:sp>
      <p:graphicFrame>
        <p:nvGraphicFramePr>
          <p:cNvPr id="690193" name="Object 17"/>
          <p:cNvGraphicFramePr>
            <a:graphicFrameLocks noChangeAspect="1"/>
          </p:cNvGraphicFramePr>
          <p:nvPr/>
        </p:nvGraphicFramePr>
        <p:xfrm>
          <a:off x="1593850" y="6259513"/>
          <a:ext cx="6145213" cy="338137"/>
        </p:xfrm>
        <a:graphic>
          <a:graphicData uri="http://schemas.openxmlformats.org/presentationml/2006/ole">
            <p:oleObj spid="_x0000_s690193" name="Equation" r:id="rId9" imgW="4140000" imgH="228600" progId="Equation.3">
              <p:embed/>
            </p:oleObj>
          </a:graphicData>
        </a:graphic>
      </p:graphicFrame>
      <p:graphicFrame>
        <p:nvGraphicFramePr>
          <p:cNvPr id="690196" name="Object 20"/>
          <p:cNvGraphicFramePr>
            <a:graphicFrameLocks noChangeAspect="1"/>
          </p:cNvGraphicFramePr>
          <p:nvPr/>
        </p:nvGraphicFramePr>
        <p:xfrm>
          <a:off x="1009650" y="3214688"/>
          <a:ext cx="3636963" cy="679450"/>
        </p:xfrm>
        <a:graphic>
          <a:graphicData uri="http://schemas.openxmlformats.org/presentationml/2006/ole">
            <p:oleObj spid="_x0000_s690196" name="Equation" r:id="rId10" imgW="2450880" imgH="457200" progId="Equation.3">
              <p:embed/>
            </p:oleObj>
          </a:graphicData>
        </a:graphic>
      </p:graphicFrame>
      <p:graphicFrame>
        <p:nvGraphicFramePr>
          <p:cNvPr id="690197" name="Object 21"/>
          <p:cNvGraphicFramePr>
            <a:graphicFrameLocks noChangeAspect="1"/>
          </p:cNvGraphicFramePr>
          <p:nvPr/>
        </p:nvGraphicFramePr>
        <p:xfrm>
          <a:off x="971550" y="3686175"/>
          <a:ext cx="4862513" cy="679450"/>
        </p:xfrm>
        <a:graphic>
          <a:graphicData uri="http://schemas.openxmlformats.org/presentationml/2006/ole">
            <p:oleObj spid="_x0000_s690197" name="Equation" r:id="rId11" imgW="3276360" imgH="457200" progId="Equation.3">
              <p:embed/>
            </p:oleObj>
          </a:graphicData>
        </a:graphic>
      </p:graphicFrame>
      <p:sp>
        <p:nvSpPr>
          <p:cNvPr id="690198" name="Rectangle 22"/>
          <p:cNvSpPr>
            <a:spLocks noChangeArrowheads="1"/>
          </p:cNvSpPr>
          <p:nvPr/>
        </p:nvSpPr>
        <p:spPr bwMode="auto">
          <a:xfrm>
            <a:off x="827088" y="3213100"/>
            <a:ext cx="5113337" cy="12239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19" name="직사각형 18"/>
          <p:cNvSpPr/>
          <p:nvPr/>
        </p:nvSpPr>
        <p:spPr bwMode="auto">
          <a:xfrm>
            <a:off x="4857752" y="1285860"/>
            <a:ext cx="1643074" cy="285752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Symbol" pitchFamily="18" charset="2"/>
              <a:ea typeface="굴림" pitchFamily="50" charset="-127"/>
            </a:endParaRPr>
          </a:p>
        </p:txBody>
      </p:sp>
      <p:sp>
        <p:nvSpPr>
          <p:cNvPr id="20" name="직사각형 19"/>
          <p:cNvSpPr/>
          <p:nvPr/>
        </p:nvSpPr>
        <p:spPr bwMode="auto">
          <a:xfrm>
            <a:off x="5539331" y="5416385"/>
            <a:ext cx="1643074" cy="285752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Symbol" pitchFamily="18" charset="2"/>
              <a:ea typeface="굴림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S H Lee</a:t>
            </a:r>
          </a:p>
        </p:txBody>
      </p:sp>
      <p:sp>
        <p:nvSpPr>
          <p:cNvPr id="26" name="슬라이드 번호 개체 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579A02-3ABD-4E01-B067-5C250C7FC765}" type="slidenum">
              <a:rPr lang="ko-KR" altLang="en-US"/>
              <a:pPr/>
              <a:t>7</a:t>
            </a:fld>
            <a:endParaRPr lang="en-US" altLang="ko-KR"/>
          </a:p>
        </p:txBody>
      </p:sp>
      <p:sp>
        <p:nvSpPr>
          <p:cNvPr id="692226" name="Line 2"/>
          <p:cNvSpPr>
            <a:spLocks noChangeShapeType="1"/>
          </p:cNvSpPr>
          <p:nvPr/>
        </p:nvSpPr>
        <p:spPr bwMode="auto">
          <a:xfrm flipV="1">
            <a:off x="2484438" y="5734050"/>
            <a:ext cx="0" cy="43180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ko-KR" altLang="en-US"/>
          </a:p>
        </p:txBody>
      </p:sp>
      <p:graphicFrame>
        <p:nvGraphicFramePr>
          <p:cNvPr id="692227" name="Object 3"/>
          <p:cNvGraphicFramePr>
            <a:graphicFrameLocks noChangeAspect="1"/>
          </p:cNvGraphicFramePr>
          <p:nvPr/>
        </p:nvGraphicFramePr>
        <p:xfrm>
          <a:off x="0" y="0"/>
          <a:ext cx="9144000" cy="620713"/>
        </p:xfrm>
        <a:graphic>
          <a:graphicData uri="http://schemas.openxmlformats.org/presentationml/2006/ole">
            <p:oleObj spid="_x0000_s692227" name="Image" r:id="rId4" imgW="8857143" imgH="2409524" progId="">
              <p:embed/>
            </p:oleObj>
          </a:graphicData>
        </a:graphic>
      </p:graphicFrame>
      <p:sp>
        <p:nvSpPr>
          <p:cNvPr id="692228" name="Text Box 4"/>
          <p:cNvSpPr txBox="1">
            <a:spLocks noChangeArrowheads="1"/>
          </p:cNvSpPr>
          <p:nvPr/>
        </p:nvSpPr>
        <p:spPr bwMode="auto">
          <a:xfrm>
            <a:off x="323850" y="115888"/>
            <a:ext cx="7848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en-US" altLang="ko-KR" sz="2000" b="1" i="1">
                <a:solidFill>
                  <a:schemeClr val="bg1"/>
                </a:solidFill>
                <a:latin typeface="Verdana" pitchFamily="34" charset="0"/>
              </a:rPr>
              <a:t>Parameterizing FL (</a:t>
            </a:r>
            <a:r>
              <a:rPr lang="en-US" altLang="ko-KR" sz="2000" b="1" i="1">
                <a:solidFill>
                  <a:schemeClr val="bg1"/>
                </a:solidFill>
              </a:rPr>
              <a:t>t</a:t>
            </a:r>
            <a:r>
              <a:rPr lang="en-US" altLang="ko-KR" sz="2000" b="1" i="1">
                <a:solidFill>
                  <a:schemeClr val="bg1"/>
                </a:solidFill>
                <a:latin typeface="Verdana" pitchFamily="34" charset="0"/>
              </a:rPr>
              <a:t>=4)   </a:t>
            </a:r>
            <a:endParaRPr lang="ko-KR" altLang="en-US" sz="1600" b="1" baseline="-250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692229" name="Text Box 5"/>
          <p:cNvSpPr txBox="1">
            <a:spLocks noChangeArrowheads="1"/>
          </p:cNvSpPr>
          <p:nvPr/>
        </p:nvSpPr>
        <p:spPr bwMode="auto">
          <a:xfrm>
            <a:off x="179388" y="765175"/>
            <a:ext cx="8208962" cy="296863"/>
          </a:xfrm>
          <a:prstGeom prst="rect">
            <a:avLst/>
          </a:prstGeom>
          <a:noFill/>
          <a:ln w="9525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latinLnBrk="1">
              <a:lnSpc>
                <a:spcPct val="8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kumimoji="1" lang="en-US" altLang="ko-KR" sz="1600">
                <a:latin typeface="Verdana" pitchFamily="34" charset="0"/>
              </a:rPr>
              <a:t> Parameterization using transverse basis (Ellis, Furmanski, Petronzio 82) </a:t>
            </a:r>
            <a:endParaRPr kumimoji="1" lang="ko-KR" altLang="en-US" sz="160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692231" name="Object 7"/>
          <p:cNvGraphicFramePr>
            <a:graphicFrameLocks noChangeAspect="1"/>
          </p:cNvGraphicFramePr>
          <p:nvPr/>
        </p:nvGraphicFramePr>
        <p:xfrm>
          <a:off x="1193800" y="1501775"/>
          <a:ext cx="2298700" cy="414338"/>
        </p:xfrm>
        <a:graphic>
          <a:graphicData uri="http://schemas.openxmlformats.org/presentationml/2006/ole">
            <p:oleObj spid="_x0000_s692231" name="Equation" r:id="rId5" imgW="1549080" imgH="279360" progId="Equation.3">
              <p:embed/>
            </p:oleObj>
          </a:graphicData>
        </a:graphic>
      </p:graphicFrame>
      <p:sp>
        <p:nvSpPr>
          <p:cNvPr id="692238" name="Line 14"/>
          <p:cNvSpPr>
            <a:spLocks noChangeShapeType="1"/>
          </p:cNvSpPr>
          <p:nvPr/>
        </p:nvSpPr>
        <p:spPr bwMode="auto">
          <a:xfrm flipV="1">
            <a:off x="4816475" y="2239963"/>
            <a:ext cx="979488" cy="504825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arrow" w="sm" len="med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692239" name="Line 15"/>
          <p:cNvSpPr>
            <a:spLocks noChangeShapeType="1"/>
          </p:cNvSpPr>
          <p:nvPr/>
        </p:nvSpPr>
        <p:spPr bwMode="auto">
          <a:xfrm flipH="1" flipV="1">
            <a:off x="5403850" y="1557338"/>
            <a:ext cx="392113" cy="504825"/>
          </a:xfrm>
          <a:prstGeom prst="line">
            <a:avLst/>
          </a:prstGeom>
          <a:noFill/>
          <a:ln w="15875">
            <a:solidFill>
              <a:schemeClr val="tx2"/>
            </a:solidFill>
            <a:round/>
            <a:headEnd/>
            <a:tailEnd type="none" w="sm" len="lg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692240" name="Freeform 16"/>
          <p:cNvSpPr>
            <a:spLocks/>
          </p:cNvSpPr>
          <p:nvPr/>
        </p:nvSpPr>
        <p:spPr bwMode="auto">
          <a:xfrm rot="8700000">
            <a:off x="5189538" y="1125538"/>
            <a:ext cx="153987" cy="477837"/>
          </a:xfrm>
          <a:custGeom>
            <a:avLst/>
            <a:gdLst/>
            <a:ahLst/>
            <a:cxnLst>
              <a:cxn ang="0">
                <a:pos x="46" y="499"/>
              </a:cxn>
              <a:cxn ang="0">
                <a:pos x="136" y="408"/>
              </a:cxn>
              <a:cxn ang="0">
                <a:pos x="136" y="499"/>
              </a:cxn>
              <a:cxn ang="0">
                <a:pos x="0" y="362"/>
              </a:cxn>
              <a:cxn ang="0">
                <a:pos x="136" y="272"/>
              </a:cxn>
              <a:cxn ang="0">
                <a:pos x="136" y="362"/>
              </a:cxn>
              <a:cxn ang="0">
                <a:pos x="0" y="226"/>
              </a:cxn>
              <a:cxn ang="0">
                <a:pos x="136" y="136"/>
              </a:cxn>
              <a:cxn ang="0">
                <a:pos x="136" y="226"/>
              </a:cxn>
              <a:cxn ang="0">
                <a:pos x="0" y="90"/>
              </a:cxn>
              <a:cxn ang="0">
                <a:pos x="136" y="0"/>
              </a:cxn>
              <a:cxn ang="0">
                <a:pos x="136" y="90"/>
              </a:cxn>
              <a:cxn ang="0">
                <a:pos x="46" y="0"/>
              </a:cxn>
            </a:cxnLst>
            <a:rect l="0" t="0" r="r" b="b"/>
            <a:pathLst>
              <a:path w="159" h="507">
                <a:moveTo>
                  <a:pt x="46" y="499"/>
                </a:moveTo>
                <a:cubicBezTo>
                  <a:pt x="83" y="453"/>
                  <a:pt x="121" y="408"/>
                  <a:pt x="136" y="408"/>
                </a:cubicBezTo>
                <a:cubicBezTo>
                  <a:pt x="151" y="408"/>
                  <a:pt x="159" y="507"/>
                  <a:pt x="136" y="499"/>
                </a:cubicBezTo>
                <a:cubicBezTo>
                  <a:pt x="113" y="491"/>
                  <a:pt x="0" y="400"/>
                  <a:pt x="0" y="362"/>
                </a:cubicBezTo>
                <a:cubicBezTo>
                  <a:pt x="0" y="324"/>
                  <a:pt x="113" y="272"/>
                  <a:pt x="136" y="272"/>
                </a:cubicBezTo>
                <a:cubicBezTo>
                  <a:pt x="159" y="272"/>
                  <a:pt x="159" y="370"/>
                  <a:pt x="136" y="362"/>
                </a:cubicBezTo>
                <a:cubicBezTo>
                  <a:pt x="113" y="354"/>
                  <a:pt x="0" y="264"/>
                  <a:pt x="0" y="226"/>
                </a:cubicBezTo>
                <a:cubicBezTo>
                  <a:pt x="0" y="188"/>
                  <a:pt x="113" y="136"/>
                  <a:pt x="136" y="136"/>
                </a:cubicBezTo>
                <a:cubicBezTo>
                  <a:pt x="159" y="136"/>
                  <a:pt x="159" y="234"/>
                  <a:pt x="136" y="226"/>
                </a:cubicBezTo>
                <a:cubicBezTo>
                  <a:pt x="113" y="218"/>
                  <a:pt x="0" y="128"/>
                  <a:pt x="0" y="90"/>
                </a:cubicBezTo>
                <a:cubicBezTo>
                  <a:pt x="0" y="52"/>
                  <a:pt x="113" y="0"/>
                  <a:pt x="136" y="0"/>
                </a:cubicBezTo>
                <a:cubicBezTo>
                  <a:pt x="159" y="0"/>
                  <a:pt x="151" y="90"/>
                  <a:pt x="136" y="90"/>
                </a:cubicBezTo>
                <a:cubicBezTo>
                  <a:pt x="121" y="90"/>
                  <a:pt x="61" y="15"/>
                  <a:pt x="46" y="0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692241" name="Oval 17"/>
          <p:cNvSpPr>
            <a:spLocks noChangeArrowheads="1"/>
          </p:cNvSpPr>
          <p:nvPr/>
        </p:nvSpPr>
        <p:spPr bwMode="auto">
          <a:xfrm>
            <a:off x="5795963" y="1989138"/>
            <a:ext cx="360362" cy="431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692242" name="Text Box 18"/>
          <p:cNvSpPr txBox="1">
            <a:spLocks noChangeArrowheads="1"/>
          </p:cNvSpPr>
          <p:nvPr/>
        </p:nvSpPr>
        <p:spPr bwMode="auto">
          <a:xfrm>
            <a:off x="4572000" y="2384425"/>
            <a:ext cx="431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atinLnBrk="1">
              <a:spcBef>
                <a:spcPct val="50000"/>
              </a:spcBef>
            </a:pPr>
            <a:r>
              <a:rPr kumimoji="1" lang="en-US" altLang="ko-KR" sz="2000" b="1">
                <a:latin typeface="Arial" pitchFamily="34" charset="0"/>
              </a:rPr>
              <a:t>P</a:t>
            </a:r>
          </a:p>
        </p:txBody>
      </p:sp>
      <p:sp>
        <p:nvSpPr>
          <p:cNvPr id="692243" name="Line 19"/>
          <p:cNvSpPr>
            <a:spLocks noChangeShapeType="1"/>
          </p:cNvSpPr>
          <p:nvPr/>
        </p:nvSpPr>
        <p:spPr bwMode="auto">
          <a:xfrm flipH="1" flipV="1">
            <a:off x="6156325" y="2239963"/>
            <a:ext cx="898525" cy="504825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arrow" w="sm" len="med"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692244" name="Freeform 20"/>
          <p:cNvSpPr>
            <a:spLocks/>
          </p:cNvSpPr>
          <p:nvPr/>
        </p:nvSpPr>
        <p:spPr bwMode="auto">
          <a:xfrm rot="12900000" flipH="1">
            <a:off x="6638925" y="1125538"/>
            <a:ext cx="141288" cy="477837"/>
          </a:xfrm>
          <a:custGeom>
            <a:avLst/>
            <a:gdLst/>
            <a:ahLst/>
            <a:cxnLst>
              <a:cxn ang="0">
                <a:pos x="46" y="499"/>
              </a:cxn>
              <a:cxn ang="0">
                <a:pos x="136" y="408"/>
              </a:cxn>
              <a:cxn ang="0">
                <a:pos x="136" y="499"/>
              </a:cxn>
              <a:cxn ang="0">
                <a:pos x="0" y="362"/>
              </a:cxn>
              <a:cxn ang="0">
                <a:pos x="136" y="272"/>
              </a:cxn>
              <a:cxn ang="0">
                <a:pos x="136" y="362"/>
              </a:cxn>
              <a:cxn ang="0">
                <a:pos x="0" y="226"/>
              </a:cxn>
              <a:cxn ang="0">
                <a:pos x="136" y="136"/>
              </a:cxn>
              <a:cxn ang="0">
                <a:pos x="136" y="226"/>
              </a:cxn>
              <a:cxn ang="0">
                <a:pos x="0" y="90"/>
              </a:cxn>
              <a:cxn ang="0">
                <a:pos x="136" y="0"/>
              </a:cxn>
              <a:cxn ang="0">
                <a:pos x="136" y="90"/>
              </a:cxn>
              <a:cxn ang="0">
                <a:pos x="46" y="0"/>
              </a:cxn>
            </a:cxnLst>
            <a:rect l="0" t="0" r="r" b="b"/>
            <a:pathLst>
              <a:path w="159" h="507">
                <a:moveTo>
                  <a:pt x="46" y="499"/>
                </a:moveTo>
                <a:cubicBezTo>
                  <a:pt x="83" y="453"/>
                  <a:pt x="121" y="408"/>
                  <a:pt x="136" y="408"/>
                </a:cubicBezTo>
                <a:cubicBezTo>
                  <a:pt x="151" y="408"/>
                  <a:pt x="159" y="507"/>
                  <a:pt x="136" y="499"/>
                </a:cubicBezTo>
                <a:cubicBezTo>
                  <a:pt x="113" y="491"/>
                  <a:pt x="0" y="400"/>
                  <a:pt x="0" y="362"/>
                </a:cubicBezTo>
                <a:cubicBezTo>
                  <a:pt x="0" y="324"/>
                  <a:pt x="113" y="272"/>
                  <a:pt x="136" y="272"/>
                </a:cubicBezTo>
                <a:cubicBezTo>
                  <a:pt x="159" y="272"/>
                  <a:pt x="159" y="370"/>
                  <a:pt x="136" y="362"/>
                </a:cubicBezTo>
                <a:cubicBezTo>
                  <a:pt x="113" y="354"/>
                  <a:pt x="0" y="264"/>
                  <a:pt x="0" y="226"/>
                </a:cubicBezTo>
                <a:cubicBezTo>
                  <a:pt x="0" y="188"/>
                  <a:pt x="113" y="136"/>
                  <a:pt x="136" y="136"/>
                </a:cubicBezTo>
                <a:cubicBezTo>
                  <a:pt x="159" y="136"/>
                  <a:pt x="159" y="234"/>
                  <a:pt x="136" y="226"/>
                </a:cubicBezTo>
                <a:cubicBezTo>
                  <a:pt x="113" y="218"/>
                  <a:pt x="0" y="128"/>
                  <a:pt x="0" y="90"/>
                </a:cubicBezTo>
                <a:cubicBezTo>
                  <a:pt x="0" y="52"/>
                  <a:pt x="113" y="0"/>
                  <a:pt x="136" y="0"/>
                </a:cubicBezTo>
                <a:cubicBezTo>
                  <a:pt x="159" y="0"/>
                  <a:pt x="151" y="90"/>
                  <a:pt x="136" y="90"/>
                </a:cubicBezTo>
                <a:cubicBezTo>
                  <a:pt x="121" y="90"/>
                  <a:pt x="61" y="15"/>
                  <a:pt x="46" y="0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692245" name="Text Box 21"/>
          <p:cNvSpPr txBox="1">
            <a:spLocks noChangeArrowheads="1"/>
          </p:cNvSpPr>
          <p:nvPr/>
        </p:nvSpPr>
        <p:spPr bwMode="auto">
          <a:xfrm flipH="1">
            <a:off x="7092950" y="2384425"/>
            <a:ext cx="396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atinLnBrk="1">
              <a:spcBef>
                <a:spcPct val="50000"/>
              </a:spcBef>
            </a:pPr>
            <a:r>
              <a:rPr kumimoji="1" lang="en-US" altLang="ko-KR" sz="2000" b="1">
                <a:latin typeface="Arial" pitchFamily="34" charset="0"/>
              </a:rPr>
              <a:t>P</a:t>
            </a:r>
          </a:p>
        </p:txBody>
      </p:sp>
      <p:sp>
        <p:nvSpPr>
          <p:cNvPr id="692246" name="Line 22"/>
          <p:cNvSpPr>
            <a:spLocks noChangeShapeType="1"/>
          </p:cNvSpPr>
          <p:nvPr/>
        </p:nvSpPr>
        <p:spPr bwMode="auto">
          <a:xfrm>
            <a:off x="5414963" y="1557338"/>
            <a:ext cx="1152525" cy="0"/>
          </a:xfrm>
          <a:prstGeom prst="line">
            <a:avLst/>
          </a:prstGeom>
          <a:noFill/>
          <a:ln w="15875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692247" name="Line 23"/>
          <p:cNvSpPr>
            <a:spLocks noChangeShapeType="1"/>
          </p:cNvSpPr>
          <p:nvPr/>
        </p:nvSpPr>
        <p:spPr bwMode="auto">
          <a:xfrm flipV="1">
            <a:off x="6156325" y="1557338"/>
            <a:ext cx="400050" cy="504825"/>
          </a:xfrm>
          <a:prstGeom prst="line">
            <a:avLst/>
          </a:prstGeom>
          <a:noFill/>
          <a:ln w="15875">
            <a:solidFill>
              <a:schemeClr val="tx2"/>
            </a:solidFill>
            <a:round/>
            <a:headEnd/>
            <a:tailEnd type="none" w="sm" len="lg"/>
          </a:ln>
          <a:effectLst/>
        </p:spPr>
        <p:txBody>
          <a:bodyPr/>
          <a:lstStyle/>
          <a:p>
            <a:endParaRPr lang="ko-KR" altLang="en-US"/>
          </a:p>
        </p:txBody>
      </p:sp>
      <p:graphicFrame>
        <p:nvGraphicFramePr>
          <p:cNvPr id="692248" name="Object 24"/>
          <p:cNvGraphicFramePr>
            <a:graphicFrameLocks noChangeAspect="1"/>
          </p:cNvGraphicFramePr>
          <p:nvPr/>
        </p:nvGraphicFramePr>
        <p:xfrm>
          <a:off x="5319713" y="1846263"/>
          <a:ext cx="260350" cy="363537"/>
        </p:xfrm>
        <a:graphic>
          <a:graphicData uri="http://schemas.openxmlformats.org/presentationml/2006/ole">
            <p:oleObj spid="_x0000_s692248" name="Equation" r:id="rId6" imgW="126720" imgH="177480" progId="Equation.3">
              <p:embed/>
            </p:oleObj>
          </a:graphicData>
        </a:graphic>
      </p:graphicFrame>
      <p:graphicFrame>
        <p:nvGraphicFramePr>
          <p:cNvPr id="692249" name="Object 25"/>
          <p:cNvGraphicFramePr>
            <a:graphicFrameLocks noChangeAspect="1"/>
          </p:cNvGraphicFramePr>
          <p:nvPr/>
        </p:nvGraphicFramePr>
        <p:xfrm>
          <a:off x="6810375" y="1590675"/>
          <a:ext cx="260350" cy="363538"/>
        </p:xfrm>
        <a:graphic>
          <a:graphicData uri="http://schemas.openxmlformats.org/presentationml/2006/ole">
            <p:oleObj spid="_x0000_s692249" name="Equation" r:id="rId7" imgW="126720" imgH="177480" progId="Equation.3">
              <p:embed/>
            </p:oleObj>
          </a:graphicData>
        </a:graphic>
      </p:graphicFrame>
      <p:graphicFrame>
        <p:nvGraphicFramePr>
          <p:cNvPr id="692250" name="Object 26"/>
          <p:cNvGraphicFramePr>
            <a:graphicFrameLocks noChangeAspect="1"/>
          </p:cNvGraphicFramePr>
          <p:nvPr/>
        </p:nvGraphicFramePr>
        <p:xfrm>
          <a:off x="5405438" y="1179513"/>
          <a:ext cx="514350" cy="406400"/>
        </p:xfrm>
        <a:graphic>
          <a:graphicData uri="http://schemas.openxmlformats.org/presentationml/2006/ole">
            <p:oleObj spid="_x0000_s692250" name="Equation" r:id="rId8" imgW="304560" imgH="241200" progId="Equation.3">
              <p:embed/>
            </p:oleObj>
          </a:graphicData>
        </a:graphic>
      </p:graphicFrame>
      <p:graphicFrame>
        <p:nvGraphicFramePr>
          <p:cNvPr id="692251" name="Object 27"/>
          <p:cNvGraphicFramePr>
            <a:graphicFrameLocks noChangeAspect="1"/>
          </p:cNvGraphicFramePr>
          <p:nvPr/>
        </p:nvGraphicFramePr>
        <p:xfrm>
          <a:off x="6091238" y="1208088"/>
          <a:ext cx="493712" cy="384175"/>
        </p:xfrm>
        <a:graphic>
          <a:graphicData uri="http://schemas.openxmlformats.org/presentationml/2006/ole">
            <p:oleObj spid="_x0000_s692251" name="Equation" r:id="rId9" imgW="291960" imgH="228600" progId="Equation.3">
              <p:embed/>
            </p:oleObj>
          </a:graphicData>
        </a:graphic>
      </p:graphicFrame>
      <p:sp>
        <p:nvSpPr>
          <p:cNvPr id="692252" name="Freeform 28"/>
          <p:cNvSpPr>
            <a:spLocks/>
          </p:cNvSpPr>
          <p:nvPr/>
        </p:nvSpPr>
        <p:spPr bwMode="auto">
          <a:xfrm rot="10800000" flipH="1">
            <a:off x="5927725" y="1574800"/>
            <a:ext cx="104775" cy="406400"/>
          </a:xfrm>
          <a:custGeom>
            <a:avLst/>
            <a:gdLst/>
            <a:ahLst/>
            <a:cxnLst>
              <a:cxn ang="0">
                <a:pos x="46" y="499"/>
              </a:cxn>
              <a:cxn ang="0">
                <a:pos x="136" y="408"/>
              </a:cxn>
              <a:cxn ang="0">
                <a:pos x="136" y="499"/>
              </a:cxn>
              <a:cxn ang="0">
                <a:pos x="0" y="362"/>
              </a:cxn>
              <a:cxn ang="0">
                <a:pos x="136" y="272"/>
              </a:cxn>
              <a:cxn ang="0">
                <a:pos x="136" y="362"/>
              </a:cxn>
              <a:cxn ang="0">
                <a:pos x="0" y="226"/>
              </a:cxn>
              <a:cxn ang="0">
                <a:pos x="136" y="136"/>
              </a:cxn>
              <a:cxn ang="0">
                <a:pos x="136" y="226"/>
              </a:cxn>
              <a:cxn ang="0">
                <a:pos x="0" y="90"/>
              </a:cxn>
              <a:cxn ang="0">
                <a:pos x="136" y="0"/>
              </a:cxn>
              <a:cxn ang="0">
                <a:pos x="136" y="90"/>
              </a:cxn>
              <a:cxn ang="0">
                <a:pos x="46" y="0"/>
              </a:cxn>
            </a:cxnLst>
            <a:rect l="0" t="0" r="r" b="b"/>
            <a:pathLst>
              <a:path w="159" h="507">
                <a:moveTo>
                  <a:pt x="46" y="499"/>
                </a:moveTo>
                <a:cubicBezTo>
                  <a:pt x="83" y="453"/>
                  <a:pt x="121" y="408"/>
                  <a:pt x="136" y="408"/>
                </a:cubicBezTo>
                <a:cubicBezTo>
                  <a:pt x="151" y="408"/>
                  <a:pt x="159" y="507"/>
                  <a:pt x="136" y="499"/>
                </a:cubicBezTo>
                <a:cubicBezTo>
                  <a:pt x="113" y="491"/>
                  <a:pt x="0" y="400"/>
                  <a:pt x="0" y="362"/>
                </a:cubicBezTo>
                <a:cubicBezTo>
                  <a:pt x="0" y="324"/>
                  <a:pt x="113" y="272"/>
                  <a:pt x="136" y="272"/>
                </a:cubicBezTo>
                <a:cubicBezTo>
                  <a:pt x="159" y="272"/>
                  <a:pt x="159" y="370"/>
                  <a:pt x="136" y="362"/>
                </a:cubicBezTo>
                <a:cubicBezTo>
                  <a:pt x="113" y="354"/>
                  <a:pt x="0" y="264"/>
                  <a:pt x="0" y="226"/>
                </a:cubicBezTo>
                <a:cubicBezTo>
                  <a:pt x="0" y="188"/>
                  <a:pt x="113" y="136"/>
                  <a:pt x="136" y="136"/>
                </a:cubicBezTo>
                <a:cubicBezTo>
                  <a:pt x="159" y="136"/>
                  <a:pt x="159" y="234"/>
                  <a:pt x="136" y="226"/>
                </a:cubicBezTo>
                <a:cubicBezTo>
                  <a:pt x="113" y="218"/>
                  <a:pt x="0" y="128"/>
                  <a:pt x="0" y="90"/>
                </a:cubicBezTo>
                <a:cubicBezTo>
                  <a:pt x="0" y="52"/>
                  <a:pt x="113" y="0"/>
                  <a:pt x="136" y="0"/>
                </a:cubicBezTo>
                <a:cubicBezTo>
                  <a:pt x="159" y="0"/>
                  <a:pt x="151" y="90"/>
                  <a:pt x="136" y="90"/>
                </a:cubicBezTo>
                <a:cubicBezTo>
                  <a:pt x="121" y="90"/>
                  <a:pt x="61" y="15"/>
                  <a:pt x="46" y="0"/>
                </a:cubicBezTo>
              </a:path>
            </a:pathLst>
          </a:custGeom>
          <a:noFill/>
          <a:ln w="15875" cap="flat" cmpd="sng">
            <a:solidFill>
              <a:schemeClr val="tx2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692253" name="Text Box 29"/>
          <p:cNvSpPr txBox="1">
            <a:spLocks noChangeArrowheads="1"/>
          </p:cNvSpPr>
          <p:nvPr/>
        </p:nvSpPr>
        <p:spPr bwMode="auto">
          <a:xfrm>
            <a:off x="179388" y="3429000"/>
            <a:ext cx="5976937" cy="296863"/>
          </a:xfrm>
          <a:prstGeom prst="rect">
            <a:avLst/>
          </a:prstGeom>
          <a:noFill/>
          <a:ln w="9525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latinLnBrk="1">
              <a:lnSpc>
                <a:spcPct val="8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kumimoji="1" lang="en-US" altLang="ko-KR" sz="1600">
                <a:latin typeface="Verdana" pitchFamily="34" charset="0"/>
              </a:rPr>
              <a:t> SLAC data analyzed by Sanchex Guillen etal. (91) </a:t>
            </a:r>
            <a:endParaRPr kumimoji="1" lang="ko-KR" altLang="en-US" sz="160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692254" name="Object 30"/>
          <p:cNvGraphicFramePr>
            <a:graphicFrameLocks noChangeAspect="1"/>
          </p:cNvGraphicFramePr>
          <p:nvPr/>
        </p:nvGraphicFramePr>
        <p:xfrm>
          <a:off x="1157288" y="4005263"/>
          <a:ext cx="5502275" cy="339725"/>
        </p:xfrm>
        <a:graphic>
          <a:graphicData uri="http://schemas.openxmlformats.org/presentationml/2006/ole">
            <p:oleObj spid="_x0000_s692254" name="수식" r:id="rId10" imgW="3708360" imgH="228600" progId="Equation.3">
              <p:embed/>
            </p:oleObj>
          </a:graphicData>
        </a:graphic>
      </p:graphicFrame>
      <p:graphicFrame>
        <p:nvGraphicFramePr>
          <p:cNvPr id="692255" name="Object 31"/>
          <p:cNvGraphicFramePr>
            <a:graphicFrameLocks noChangeAspect="1"/>
          </p:cNvGraphicFramePr>
          <p:nvPr/>
        </p:nvGraphicFramePr>
        <p:xfrm>
          <a:off x="1116013" y="5213365"/>
          <a:ext cx="3127375" cy="358775"/>
        </p:xfrm>
        <a:graphic>
          <a:graphicData uri="http://schemas.openxmlformats.org/presentationml/2006/ole">
            <p:oleObj spid="_x0000_s692255" name="Equation" r:id="rId11" imgW="2108160" imgH="241200" progId="Equation.3">
              <p:embed/>
            </p:oleObj>
          </a:graphicData>
        </a:graphic>
      </p:graphicFrame>
      <p:graphicFrame>
        <p:nvGraphicFramePr>
          <p:cNvPr id="692256" name="Object 32"/>
          <p:cNvGraphicFramePr>
            <a:graphicFrameLocks noChangeAspect="1"/>
          </p:cNvGraphicFramePr>
          <p:nvPr/>
        </p:nvGraphicFramePr>
        <p:xfrm>
          <a:off x="7172351" y="4039141"/>
          <a:ext cx="1185863" cy="263525"/>
        </p:xfrm>
        <a:graphic>
          <a:graphicData uri="http://schemas.openxmlformats.org/presentationml/2006/ole">
            <p:oleObj spid="_x0000_s692256" name="수식" r:id="rId12" imgW="799920" imgH="177480" progId="Equation.3">
              <p:embed/>
            </p:oleObj>
          </a:graphicData>
        </a:graphic>
      </p:graphicFrame>
      <p:sp>
        <p:nvSpPr>
          <p:cNvPr id="28" name="직사각형 27"/>
          <p:cNvSpPr/>
          <p:nvPr/>
        </p:nvSpPr>
        <p:spPr bwMode="auto">
          <a:xfrm>
            <a:off x="6955212" y="4039141"/>
            <a:ext cx="1643074" cy="285752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Symbol" pitchFamily="18" charset="2"/>
              <a:ea typeface="굴림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S H Lee</a:t>
            </a:r>
          </a:p>
        </p:txBody>
      </p:sp>
      <p:sp>
        <p:nvSpPr>
          <p:cNvPr id="36" name="슬라이드 번호 개체 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436464-C648-4584-87D9-C99BEA8F0CF3}" type="slidenum">
              <a:rPr lang="ko-KR" altLang="en-US"/>
              <a:pPr/>
              <a:t>8</a:t>
            </a:fld>
            <a:endParaRPr lang="en-US" altLang="ko-KR"/>
          </a:p>
        </p:txBody>
      </p:sp>
      <p:sp>
        <p:nvSpPr>
          <p:cNvPr id="694274" name="Line 2"/>
          <p:cNvSpPr>
            <a:spLocks noChangeShapeType="1"/>
          </p:cNvSpPr>
          <p:nvPr/>
        </p:nvSpPr>
        <p:spPr bwMode="auto">
          <a:xfrm flipV="1">
            <a:off x="2484438" y="5734050"/>
            <a:ext cx="0" cy="43180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ko-KR" altLang="en-US"/>
          </a:p>
        </p:txBody>
      </p:sp>
      <p:graphicFrame>
        <p:nvGraphicFramePr>
          <p:cNvPr id="694275" name="Object 3"/>
          <p:cNvGraphicFramePr>
            <a:graphicFrameLocks noChangeAspect="1"/>
          </p:cNvGraphicFramePr>
          <p:nvPr/>
        </p:nvGraphicFramePr>
        <p:xfrm>
          <a:off x="0" y="0"/>
          <a:ext cx="9144000" cy="620713"/>
        </p:xfrm>
        <a:graphic>
          <a:graphicData uri="http://schemas.openxmlformats.org/presentationml/2006/ole">
            <p:oleObj spid="_x0000_s694275" name="Image" r:id="rId4" imgW="8857143" imgH="2409524" progId="">
              <p:embed/>
            </p:oleObj>
          </a:graphicData>
        </a:graphic>
      </p:graphicFrame>
      <p:sp>
        <p:nvSpPr>
          <p:cNvPr id="694276" name="Text Box 4"/>
          <p:cNvSpPr txBox="1">
            <a:spLocks noChangeArrowheads="1"/>
          </p:cNvSpPr>
          <p:nvPr/>
        </p:nvSpPr>
        <p:spPr bwMode="auto">
          <a:xfrm>
            <a:off x="323850" y="115888"/>
            <a:ext cx="7848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en-US" altLang="ko-KR" sz="2000" b="1" i="1">
                <a:solidFill>
                  <a:schemeClr val="bg1"/>
                </a:solidFill>
                <a:latin typeface="Verdana" pitchFamily="34" charset="0"/>
              </a:rPr>
              <a:t>Constraints for matrix elements from experiments </a:t>
            </a:r>
            <a:endParaRPr lang="ko-KR" altLang="en-US" sz="1600" b="1" baseline="-25000">
              <a:solidFill>
                <a:schemeClr val="bg1"/>
              </a:solidFill>
              <a:latin typeface="Verdana" pitchFamily="34" charset="0"/>
            </a:endParaRPr>
          </a:p>
        </p:txBody>
      </p:sp>
      <p:graphicFrame>
        <p:nvGraphicFramePr>
          <p:cNvPr id="694298" name="Object 26"/>
          <p:cNvGraphicFramePr>
            <a:graphicFrameLocks noChangeAspect="1"/>
          </p:cNvGraphicFramePr>
          <p:nvPr/>
        </p:nvGraphicFramePr>
        <p:xfrm>
          <a:off x="669927" y="981075"/>
          <a:ext cx="7116783" cy="758841"/>
        </p:xfrm>
        <a:graphic>
          <a:graphicData uri="http://schemas.openxmlformats.org/presentationml/2006/ole">
            <p:oleObj spid="_x0000_s694298" name="수식" r:id="rId5" imgW="4520880" imgH="482400" progId="Equation.3">
              <p:embed/>
            </p:oleObj>
          </a:graphicData>
        </a:graphic>
      </p:graphicFrame>
      <p:graphicFrame>
        <p:nvGraphicFramePr>
          <p:cNvPr id="694301" name="Object 29"/>
          <p:cNvGraphicFramePr>
            <a:graphicFrameLocks noChangeAspect="1"/>
          </p:cNvGraphicFramePr>
          <p:nvPr/>
        </p:nvGraphicFramePr>
        <p:xfrm>
          <a:off x="673100" y="1857375"/>
          <a:ext cx="6515100" cy="790575"/>
        </p:xfrm>
        <a:graphic>
          <a:graphicData uri="http://schemas.openxmlformats.org/presentationml/2006/ole">
            <p:oleObj spid="_x0000_s694301" name="수식" r:id="rId6" imgW="3974760" imgH="482400" progId="Equation.3">
              <p:embed/>
            </p:oleObj>
          </a:graphicData>
        </a:graphic>
      </p:graphicFrame>
      <p:sp>
        <p:nvSpPr>
          <p:cNvPr id="694302" name="Text Box 30"/>
          <p:cNvSpPr txBox="1">
            <a:spLocks noChangeArrowheads="1"/>
          </p:cNvSpPr>
          <p:nvPr/>
        </p:nvSpPr>
        <p:spPr bwMode="auto">
          <a:xfrm>
            <a:off x="395288" y="3141663"/>
            <a:ext cx="7705725" cy="2873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latinLnBrk="1">
              <a:lnSpc>
                <a:spcPct val="80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kumimoji="1" lang="en-US" altLang="ko-KR" sz="1600">
                <a:latin typeface="Arial" pitchFamily="34" charset="0"/>
              </a:rPr>
              <a:t>Note that the matrix elements A’s for the proton and neutron data are independent.</a:t>
            </a:r>
            <a:endParaRPr kumimoji="1" lang="ko-KR" altLang="en-US" sz="1600">
              <a:solidFill>
                <a:srgbClr val="FF0000"/>
              </a:solidFill>
              <a:latin typeface="Arial" pitchFamily="34" charset="0"/>
            </a:endParaRPr>
          </a:p>
        </p:txBody>
      </p:sp>
      <p:pic>
        <p:nvPicPr>
          <p:cNvPr id="694304" name="Picture 3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8313" y="3646488"/>
            <a:ext cx="2441575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4305" name="Picture 3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41675" y="3667125"/>
            <a:ext cx="2411413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94306" name="Object 34"/>
          <p:cNvGraphicFramePr>
            <a:graphicFrameLocks noChangeAspect="1"/>
          </p:cNvGraphicFramePr>
          <p:nvPr/>
        </p:nvGraphicFramePr>
        <p:xfrm>
          <a:off x="60298" y="4429125"/>
          <a:ext cx="654050" cy="327025"/>
        </p:xfrm>
        <a:graphic>
          <a:graphicData uri="http://schemas.openxmlformats.org/presentationml/2006/ole">
            <p:oleObj spid="_x0000_s694306" name="수식" r:id="rId9" imgW="380880" imgH="190440" progId="Equation.3">
              <p:embed/>
            </p:oleObj>
          </a:graphicData>
        </a:graphic>
      </p:graphicFrame>
      <p:graphicFrame>
        <p:nvGraphicFramePr>
          <p:cNvPr id="694307" name="Object 35"/>
          <p:cNvGraphicFramePr>
            <a:graphicFrameLocks noChangeAspect="1"/>
          </p:cNvGraphicFramePr>
          <p:nvPr/>
        </p:nvGraphicFramePr>
        <p:xfrm>
          <a:off x="3000364" y="4438650"/>
          <a:ext cx="458787" cy="327025"/>
        </p:xfrm>
        <a:graphic>
          <a:graphicData uri="http://schemas.openxmlformats.org/presentationml/2006/ole">
            <p:oleObj spid="_x0000_s694307" name="수식" r:id="rId10" imgW="266400" imgH="190440" progId="Equation.3">
              <p:embed/>
            </p:oleObj>
          </a:graphicData>
        </a:graphic>
      </p:graphicFrame>
      <p:graphicFrame>
        <p:nvGraphicFramePr>
          <p:cNvPr id="694308" name="Object 36"/>
          <p:cNvGraphicFramePr>
            <a:graphicFrameLocks noChangeAspect="1"/>
          </p:cNvGraphicFramePr>
          <p:nvPr/>
        </p:nvGraphicFramePr>
        <p:xfrm>
          <a:off x="1735138" y="5695950"/>
          <a:ext cx="455612" cy="327025"/>
        </p:xfrm>
        <a:graphic>
          <a:graphicData uri="http://schemas.openxmlformats.org/presentationml/2006/ole">
            <p:oleObj spid="_x0000_s694308" name="수식" r:id="rId11" imgW="266400" imgH="190440" progId="Equation.3">
              <p:embed/>
            </p:oleObj>
          </a:graphicData>
        </a:graphic>
      </p:graphicFrame>
      <p:graphicFrame>
        <p:nvGraphicFramePr>
          <p:cNvPr id="694309" name="Object 37"/>
          <p:cNvGraphicFramePr>
            <a:graphicFrameLocks noChangeAspect="1"/>
          </p:cNvGraphicFramePr>
          <p:nvPr/>
        </p:nvGraphicFramePr>
        <p:xfrm>
          <a:off x="4448175" y="5686425"/>
          <a:ext cx="455613" cy="327025"/>
        </p:xfrm>
        <a:graphic>
          <a:graphicData uri="http://schemas.openxmlformats.org/presentationml/2006/ole">
            <p:oleObj spid="_x0000_s694309" name="수식" r:id="rId12" imgW="266400" imgH="190440" progId="Equation.3">
              <p:embed/>
            </p:oleObj>
          </a:graphicData>
        </a:graphic>
      </p:graphicFrame>
      <p:sp>
        <p:nvSpPr>
          <p:cNvPr id="694310" name="Line 38"/>
          <p:cNvSpPr>
            <a:spLocks noChangeShapeType="1"/>
          </p:cNvSpPr>
          <p:nvPr/>
        </p:nvSpPr>
        <p:spPr bwMode="auto">
          <a:xfrm>
            <a:off x="7165975" y="3933825"/>
            <a:ext cx="5032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ko-KR" altLang="en-US"/>
          </a:p>
        </p:txBody>
      </p:sp>
      <p:graphicFrame>
        <p:nvGraphicFramePr>
          <p:cNvPr id="694311" name="Object 39"/>
          <p:cNvGraphicFramePr>
            <a:graphicFrameLocks noChangeAspect="1"/>
          </p:cNvGraphicFramePr>
          <p:nvPr/>
        </p:nvGraphicFramePr>
        <p:xfrm>
          <a:off x="7748588" y="3751263"/>
          <a:ext cx="784225" cy="327025"/>
        </p:xfrm>
        <a:graphic>
          <a:graphicData uri="http://schemas.openxmlformats.org/presentationml/2006/ole">
            <p:oleObj spid="_x0000_s694311" name="Equation" r:id="rId13" imgW="457200" imgH="190440" progId="Equation.3">
              <p:embed/>
            </p:oleObj>
          </a:graphicData>
        </a:graphic>
      </p:graphicFrame>
      <p:sp>
        <p:nvSpPr>
          <p:cNvPr id="694312" name="Line 40"/>
          <p:cNvSpPr>
            <a:spLocks noChangeShapeType="1"/>
          </p:cNvSpPr>
          <p:nvPr/>
        </p:nvSpPr>
        <p:spPr bwMode="auto">
          <a:xfrm>
            <a:off x="7165975" y="4365625"/>
            <a:ext cx="503238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ko-KR" altLang="en-US"/>
          </a:p>
        </p:txBody>
      </p:sp>
      <p:graphicFrame>
        <p:nvGraphicFramePr>
          <p:cNvPr id="694313" name="Object 41"/>
          <p:cNvGraphicFramePr>
            <a:graphicFrameLocks noChangeAspect="1"/>
          </p:cNvGraphicFramePr>
          <p:nvPr/>
        </p:nvGraphicFramePr>
        <p:xfrm>
          <a:off x="7783513" y="4205288"/>
          <a:ext cx="893762" cy="282575"/>
        </p:xfrm>
        <a:graphic>
          <a:graphicData uri="http://schemas.openxmlformats.org/presentationml/2006/ole">
            <p:oleObj spid="_x0000_s694313" name="Equation" r:id="rId14" imgW="520560" imgH="164880" progId="Equation.3">
              <p:embed/>
            </p:oleObj>
          </a:graphicData>
        </a:graphic>
      </p:graphicFrame>
      <p:sp>
        <p:nvSpPr>
          <p:cNvPr id="694314" name="AutoShape 42"/>
          <p:cNvSpPr>
            <a:spLocks/>
          </p:cNvSpPr>
          <p:nvPr/>
        </p:nvSpPr>
        <p:spPr bwMode="auto">
          <a:xfrm>
            <a:off x="6948488" y="3790950"/>
            <a:ext cx="144462" cy="647700"/>
          </a:xfrm>
          <a:prstGeom prst="leftBrace">
            <a:avLst>
              <a:gd name="adj1" fmla="val 3736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694315" name="Text Box 43"/>
          <p:cNvSpPr txBox="1">
            <a:spLocks noChangeArrowheads="1"/>
          </p:cNvSpPr>
          <p:nvPr/>
        </p:nvSpPr>
        <p:spPr bwMode="auto">
          <a:xfrm>
            <a:off x="6300788" y="3933825"/>
            <a:ext cx="720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>
                <a:latin typeface="Arial" pitchFamily="34" charset="0"/>
              </a:rPr>
              <a:t>data</a:t>
            </a:r>
          </a:p>
        </p:txBody>
      </p:sp>
      <p:graphicFrame>
        <p:nvGraphicFramePr>
          <p:cNvPr id="694317" name="Object 45"/>
          <p:cNvGraphicFramePr>
            <a:graphicFrameLocks noChangeAspect="1"/>
          </p:cNvGraphicFramePr>
          <p:nvPr/>
        </p:nvGraphicFramePr>
        <p:xfrm>
          <a:off x="7748588" y="4781550"/>
          <a:ext cx="784225" cy="327025"/>
        </p:xfrm>
        <a:graphic>
          <a:graphicData uri="http://schemas.openxmlformats.org/presentationml/2006/ole">
            <p:oleObj spid="_x0000_s694317" name="Equation" r:id="rId15" imgW="457200" imgH="190440" progId="Equation.3">
              <p:embed/>
            </p:oleObj>
          </a:graphicData>
        </a:graphic>
      </p:graphicFrame>
      <p:graphicFrame>
        <p:nvGraphicFramePr>
          <p:cNvPr id="694319" name="Object 47"/>
          <p:cNvGraphicFramePr>
            <a:graphicFrameLocks noChangeAspect="1"/>
          </p:cNvGraphicFramePr>
          <p:nvPr/>
        </p:nvGraphicFramePr>
        <p:xfrm>
          <a:off x="7783513" y="5235575"/>
          <a:ext cx="893762" cy="282575"/>
        </p:xfrm>
        <a:graphic>
          <a:graphicData uri="http://schemas.openxmlformats.org/presentationml/2006/ole">
            <p:oleObj spid="_x0000_s694319" name="Equation" r:id="rId16" imgW="520560" imgH="164880" progId="Equation.3">
              <p:embed/>
            </p:oleObj>
          </a:graphicData>
        </a:graphic>
      </p:graphicFrame>
      <p:sp>
        <p:nvSpPr>
          <p:cNvPr id="694320" name="AutoShape 48"/>
          <p:cNvSpPr>
            <a:spLocks/>
          </p:cNvSpPr>
          <p:nvPr/>
        </p:nvSpPr>
        <p:spPr bwMode="auto">
          <a:xfrm>
            <a:off x="6948488" y="4821238"/>
            <a:ext cx="144462" cy="647700"/>
          </a:xfrm>
          <a:prstGeom prst="leftBrace">
            <a:avLst>
              <a:gd name="adj1" fmla="val 3736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694321" name="Text Box 49"/>
          <p:cNvSpPr txBox="1">
            <a:spLocks noChangeArrowheads="1"/>
          </p:cNvSpPr>
          <p:nvPr/>
        </p:nvSpPr>
        <p:spPr bwMode="auto">
          <a:xfrm>
            <a:off x="6300788" y="4870450"/>
            <a:ext cx="7207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>
                <a:latin typeface="Arial" pitchFamily="34" charset="0"/>
              </a:rPr>
              <a:t>MIT Bag</a:t>
            </a:r>
          </a:p>
        </p:txBody>
      </p:sp>
      <p:sp>
        <p:nvSpPr>
          <p:cNvPr id="694322" name="Oval 50"/>
          <p:cNvSpPr>
            <a:spLocks noChangeArrowheads="1"/>
          </p:cNvSpPr>
          <p:nvPr/>
        </p:nvSpPr>
        <p:spPr bwMode="auto">
          <a:xfrm>
            <a:off x="7308850" y="4905375"/>
            <a:ext cx="73025" cy="71438"/>
          </a:xfrm>
          <a:prstGeom prst="ellips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grpSp>
        <p:nvGrpSpPr>
          <p:cNvPr id="694325" name="Group 53"/>
          <p:cNvGrpSpPr>
            <a:grpSpLocks/>
          </p:cNvGrpSpPr>
          <p:nvPr/>
        </p:nvGrpSpPr>
        <p:grpSpPr bwMode="auto">
          <a:xfrm>
            <a:off x="7308850" y="5302250"/>
            <a:ext cx="71438" cy="73025"/>
            <a:chOff x="3742" y="3974"/>
            <a:chExt cx="45" cy="46"/>
          </a:xfrm>
        </p:grpSpPr>
        <p:sp>
          <p:nvSpPr>
            <p:cNvPr id="694323" name="Line 51"/>
            <p:cNvSpPr>
              <a:spLocks noChangeShapeType="1"/>
            </p:cNvSpPr>
            <p:nvPr/>
          </p:nvSpPr>
          <p:spPr bwMode="auto">
            <a:xfrm flipH="1">
              <a:off x="3742" y="3974"/>
              <a:ext cx="45" cy="46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694324" name="Line 52"/>
            <p:cNvSpPr>
              <a:spLocks noChangeShapeType="1"/>
            </p:cNvSpPr>
            <p:nvPr/>
          </p:nvSpPr>
          <p:spPr bwMode="auto">
            <a:xfrm>
              <a:off x="3742" y="3974"/>
              <a:ext cx="45" cy="46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</p:grpSp>
      <p:graphicFrame>
        <p:nvGraphicFramePr>
          <p:cNvPr id="694326" name="Object 54"/>
          <p:cNvGraphicFramePr>
            <a:graphicFrameLocks noChangeAspect="1"/>
          </p:cNvGraphicFramePr>
          <p:nvPr/>
        </p:nvGraphicFramePr>
        <p:xfrm>
          <a:off x="957263" y="6153150"/>
          <a:ext cx="6761162" cy="331788"/>
        </p:xfrm>
        <a:graphic>
          <a:graphicData uri="http://schemas.openxmlformats.org/presentationml/2006/ole">
            <p:oleObj spid="_x0000_s694326" name="수식" r:id="rId17" imgW="4051080" imgH="228600" progId="Equation.3">
              <p:embed/>
            </p:oleObj>
          </a:graphicData>
        </a:graphic>
      </p:graphicFrame>
      <p:sp>
        <p:nvSpPr>
          <p:cNvPr id="694327" name="Oval 55"/>
          <p:cNvSpPr>
            <a:spLocks noChangeArrowheads="1"/>
          </p:cNvSpPr>
          <p:nvPr/>
        </p:nvSpPr>
        <p:spPr bwMode="auto">
          <a:xfrm>
            <a:off x="4572000" y="4286256"/>
            <a:ext cx="71438" cy="7143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694328" name="Oval 56"/>
          <p:cNvSpPr>
            <a:spLocks noChangeArrowheads="1"/>
          </p:cNvSpPr>
          <p:nvPr/>
        </p:nvSpPr>
        <p:spPr bwMode="auto">
          <a:xfrm>
            <a:off x="1928794" y="4786322"/>
            <a:ext cx="71438" cy="7143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694330" name="Rectangle 58"/>
          <p:cNvSpPr>
            <a:spLocks noChangeArrowheads="1"/>
          </p:cNvSpPr>
          <p:nvPr/>
        </p:nvSpPr>
        <p:spPr bwMode="auto">
          <a:xfrm>
            <a:off x="611188" y="6000769"/>
            <a:ext cx="7461274" cy="64294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694332" name="Rectangle 60"/>
          <p:cNvSpPr>
            <a:spLocks noChangeArrowheads="1"/>
          </p:cNvSpPr>
          <p:nvPr/>
        </p:nvSpPr>
        <p:spPr bwMode="auto">
          <a:xfrm>
            <a:off x="468313" y="908050"/>
            <a:ext cx="7488237" cy="19446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graphicFrame>
        <p:nvGraphicFramePr>
          <p:cNvPr id="2" name="Object 55"/>
          <p:cNvGraphicFramePr>
            <a:graphicFrameLocks noChangeAspect="1"/>
          </p:cNvGraphicFramePr>
          <p:nvPr/>
        </p:nvGraphicFramePr>
        <p:xfrm>
          <a:off x="501748" y="4779466"/>
          <a:ext cx="457229" cy="245905"/>
        </p:xfrm>
        <a:graphic>
          <a:graphicData uri="http://schemas.openxmlformats.org/presentationml/2006/ole">
            <p:oleObj spid="_x0000_s694327" name="수식" r:id="rId18" imgW="330120" imgH="177480" progId="Equation.3">
              <p:embed/>
            </p:oleObj>
          </a:graphicData>
        </a:graphic>
      </p:graphicFrame>
      <p:graphicFrame>
        <p:nvGraphicFramePr>
          <p:cNvPr id="3" name="Object 56"/>
          <p:cNvGraphicFramePr>
            <a:graphicFrameLocks noChangeAspect="1"/>
          </p:cNvGraphicFramePr>
          <p:nvPr/>
        </p:nvGraphicFramePr>
        <p:xfrm>
          <a:off x="3386201" y="4214813"/>
          <a:ext cx="317500" cy="246062"/>
        </p:xfrm>
        <a:graphic>
          <a:graphicData uri="http://schemas.openxmlformats.org/presentationml/2006/ole">
            <p:oleObj spid="_x0000_s694328" name="수식" r:id="rId19" imgW="228600" imgH="177480" progId="Equation.3">
              <p:embed/>
            </p:oleObj>
          </a:graphicData>
        </a:graphic>
      </p:graphicFrame>
      <p:grpSp>
        <p:nvGrpSpPr>
          <p:cNvPr id="37" name="Group 53"/>
          <p:cNvGrpSpPr>
            <a:grpSpLocks/>
          </p:cNvGrpSpPr>
          <p:nvPr/>
        </p:nvGrpSpPr>
        <p:grpSpPr bwMode="auto">
          <a:xfrm>
            <a:off x="5096450" y="4643446"/>
            <a:ext cx="71438" cy="73025"/>
            <a:chOff x="3742" y="3974"/>
            <a:chExt cx="45" cy="46"/>
          </a:xfrm>
        </p:grpSpPr>
        <p:sp>
          <p:nvSpPr>
            <p:cNvPr id="38" name="Line 51"/>
            <p:cNvSpPr>
              <a:spLocks noChangeShapeType="1"/>
            </p:cNvSpPr>
            <p:nvPr/>
          </p:nvSpPr>
          <p:spPr bwMode="auto">
            <a:xfrm flipH="1">
              <a:off x="3742" y="3974"/>
              <a:ext cx="45" cy="46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39" name="Line 52"/>
            <p:cNvSpPr>
              <a:spLocks noChangeShapeType="1"/>
            </p:cNvSpPr>
            <p:nvPr/>
          </p:nvSpPr>
          <p:spPr bwMode="auto">
            <a:xfrm>
              <a:off x="3742" y="3974"/>
              <a:ext cx="45" cy="46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</p:grpSp>
      <p:grpSp>
        <p:nvGrpSpPr>
          <p:cNvPr id="40" name="Group 53"/>
          <p:cNvGrpSpPr>
            <a:grpSpLocks/>
          </p:cNvGrpSpPr>
          <p:nvPr/>
        </p:nvGrpSpPr>
        <p:grpSpPr bwMode="auto">
          <a:xfrm>
            <a:off x="2381806" y="4593091"/>
            <a:ext cx="71438" cy="73025"/>
            <a:chOff x="3742" y="3974"/>
            <a:chExt cx="45" cy="46"/>
          </a:xfrm>
        </p:grpSpPr>
        <p:sp>
          <p:nvSpPr>
            <p:cNvPr id="41" name="Line 51"/>
            <p:cNvSpPr>
              <a:spLocks noChangeShapeType="1"/>
            </p:cNvSpPr>
            <p:nvPr/>
          </p:nvSpPr>
          <p:spPr bwMode="auto">
            <a:xfrm flipH="1">
              <a:off x="3742" y="3974"/>
              <a:ext cx="45" cy="46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42" name="Line 52"/>
            <p:cNvSpPr>
              <a:spLocks noChangeShapeType="1"/>
            </p:cNvSpPr>
            <p:nvPr/>
          </p:nvSpPr>
          <p:spPr bwMode="auto">
            <a:xfrm>
              <a:off x="3742" y="3974"/>
              <a:ext cx="45" cy="46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43" name="Oval 50"/>
          <p:cNvSpPr>
            <a:spLocks noChangeArrowheads="1"/>
          </p:cNvSpPr>
          <p:nvPr/>
        </p:nvSpPr>
        <p:spPr bwMode="auto">
          <a:xfrm>
            <a:off x="4988436" y="4702692"/>
            <a:ext cx="73025" cy="71438"/>
          </a:xfrm>
          <a:prstGeom prst="ellips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4" name="Oval 50"/>
          <p:cNvSpPr>
            <a:spLocks noChangeArrowheads="1"/>
          </p:cNvSpPr>
          <p:nvPr/>
        </p:nvSpPr>
        <p:spPr bwMode="auto">
          <a:xfrm>
            <a:off x="2272205" y="4596392"/>
            <a:ext cx="73025" cy="71438"/>
          </a:xfrm>
          <a:prstGeom prst="ellips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S H Lee</a:t>
            </a:r>
          </a:p>
        </p:txBody>
      </p:sp>
      <p:sp>
        <p:nvSpPr>
          <p:cNvPr id="16" name="슬라이드 번호 개체 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363B99-B103-45A0-9E15-1D0B8CFB437F}" type="slidenum">
              <a:rPr lang="ko-KR" altLang="en-US"/>
              <a:pPr/>
              <a:t>9</a:t>
            </a:fld>
            <a:endParaRPr lang="en-US" altLang="ko-KR"/>
          </a:p>
        </p:txBody>
      </p:sp>
      <p:sp>
        <p:nvSpPr>
          <p:cNvPr id="696322" name="Line 2"/>
          <p:cNvSpPr>
            <a:spLocks noChangeShapeType="1"/>
          </p:cNvSpPr>
          <p:nvPr/>
        </p:nvSpPr>
        <p:spPr bwMode="auto">
          <a:xfrm flipV="1">
            <a:off x="2484438" y="5734050"/>
            <a:ext cx="0" cy="43180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ko-KR" altLang="en-US"/>
          </a:p>
        </p:txBody>
      </p:sp>
      <p:graphicFrame>
        <p:nvGraphicFramePr>
          <p:cNvPr id="696323" name="Object 3"/>
          <p:cNvGraphicFramePr>
            <a:graphicFrameLocks noChangeAspect="1"/>
          </p:cNvGraphicFramePr>
          <p:nvPr/>
        </p:nvGraphicFramePr>
        <p:xfrm>
          <a:off x="0" y="0"/>
          <a:ext cx="9144000" cy="620713"/>
        </p:xfrm>
        <a:graphic>
          <a:graphicData uri="http://schemas.openxmlformats.org/presentationml/2006/ole">
            <p:oleObj spid="_x0000_s696323" name="Image" r:id="rId4" imgW="8857143" imgH="2409524" progId="">
              <p:embed/>
            </p:oleObj>
          </a:graphicData>
        </a:graphic>
      </p:graphicFrame>
      <p:sp>
        <p:nvSpPr>
          <p:cNvPr id="696324" name="Text Box 4"/>
          <p:cNvSpPr txBox="1">
            <a:spLocks noChangeArrowheads="1"/>
          </p:cNvSpPr>
          <p:nvPr/>
        </p:nvSpPr>
        <p:spPr bwMode="auto">
          <a:xfrm>
            <a:off x="323850" y="115888"/>
            <a:ext cx="7848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en-US" altLang="ko-KR" sz="2000" b="1" i="1">
                <a:solidFill>
                  <a:schemeClr val="bg1"/>
                </a:solidFill>
                <a:latin typeface="Verdana" pitchFamily="34" charset="0"/>
              </a:rPr>
              <a:t>MIT Bag model calculations  (Jaffe-Soldate 81)</a:t>
            </a:r>
            <a:endParaRPr lang="ko-KR" altLang="en-US" sz="1600" b="1" baseline="-250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696325" name="Text Box 5"/>
          <p:cNvSpPr txBox="1">
            <a:spLocks noChangeArrowheads="1"/>
          </p:cNvSpPr>
          <p:nvPr/>
        </p:nvSpPr>
        <p:spPr bwMode="auto">
          <a:xfrm>
            <a:off x="179388" y="765175"/>
            <a:ext cx="2016125" cy="296863"/>
          </a:xfrm>
          <a:prstGeom prst="rect">
            <a:avLst/>
          </a:prstGeom>
          <a:noFill/>
          <a:ln w="9525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latinLnBrk="1">
              <a:lnSpc>
                <a:spcPct val="8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kumimoji="1" lang="en-US" altLang="ko-KR" sz="1600">
                <a:latin typeface="Verdana" pitchFamily="34" charset="0"/>
              </a:rPr>
              <a:t> Definitions</a:t>
            </a:r>
            <a:endParaRPr kumimoji="1" lang="ko-KR" altLang="en-US" sz="160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696355" name="Object 35"/>
          <p:cNvGraphicFramePr>
            <a:graphicFrameLocks noChangeAspect="1"/>
          </p:cNvGraphicFramePr>
          <p:nvPr/>
        </p:nvGraphicFramePr>
        <p:xfrm>
          <a:off x="1069975" y="1125538"/>
          <a:ext cx="2882900" cy="1316037"/>
        </p:xfrm>
        <a:graphic>
          <a:graphicData uri="http://schemas.openxmlformats.org/presentationml/2006/ole">
            <p:oleObj spid="_x0000_s696355" name="수식" r:id="rId5" imgW="1942920" imgH="888840" progId="Equation.3">
              <p:embed/>
            </p:oleObj>
          </a:graphicData>
        </a:graphic>
      </p:graphicFrame>
      <p:sp>
        <p:nvSpPr>
          <p:cNvPr id="696357" name="Text Box 37"/>
          <p:cNvSpPr txBox="1">
            <a:spLocks noChangeArrowheads="1"/>
          </p:cNvSpPr>
          <p:nvPr/>
        </p:nvSpPr>
        <p:spPr bwMode="auto">
          <a:xfrm>
            <a:off x="179388" y="2708275"/>
            <a:ext cx="2016125" cy="296863"/>
          </a:xfrm>
          <a:prstGeom prst="rect">
            <a:avLst/>
          </a:prstGeom>
          <a:noFill/>
          <a:ln w="9525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latinLnBrk="1">
              <a:lnSpc>
                <a:spcPct val="8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kumimoji="1" lang="en-US" altLang="ko-KR" sz="1600">
                <a:latin typeface="Verdana" pitchFamily="34" charset="0"/>
              </a:rPr>
              <a:t> Calculations</a:t>
            </a:r>
            <a:endParaRPr kumimoji="1" lang="ko-KR" altLang="en-US" sz="160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696358" name="Object 38"/>
          <p:cNvGraphicFramePr>
            <a:graphicFrameLocks noChangeAspect="1"/>
          </p:cNvGraphicFramePr>
          <p:nvPr/>
        </p:nvGraphicFramePr>
        <p:xfrm>
          <a:off x="2700338" y="3068638"/>
          <a:ext cx="3786187" cy="676275"/>
        </p:xfrm>
        <a:graphic>
          <a:graphicData uri="http://schemas.openxmlformats.org/presentationml/2006/ole">
            <p:oleObj spid="_x0000_s696358" name="Equation" r:id="rId6" imgW="2552400" imgH="457200" progId="Equation.3">
              <p:embed/>
            </p:oleObj>
          </a:graphicData>
        </a:graphic>
      </p:graphicFrame>
      <p:sp>
        <p:nvSpPr>
          <p:cNvPr id="696359" name="Text Box 39"/>
          <p:cNvSpPr txBox="1">
            <a:spLocks noChangeArrowheads="1"/>
          </p:cNvSpPr>
          <p:nvPr/>
        </p:nvSpPr>
        <p:spPr bwMode="auto">
          <a:xfrm>
            <a:off x="828675" y="3268663"/>
            <a:ext cx="1295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altLang="ko-KR">
                <a:latin typeface="Arial" pitchFamily="34" charset="0"/>
              </a:rPr>
              <a:t> operators</a:t>
            </a:r>
          </a:p>
        </p:txBody>
      </p:sp>
      <p:sp>
        <p:nvSpPr>
          <p:cNvPr id="696361" name="Text Box 41"/>
          <p:cNvSpPr txBox="1">
            <a:spLocks noChangeArrowheads="1"/>
          </p:cNvSpPr>
          <p:nvPr/>
        </p:nvSpPr>
        <p:spPr bwMode="auto">
          <a:xfrm>
            <a:off x="830263" y="4105275"/>
            <a:ext cx="36703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altLang="ko-KR">
                <a:latin typeface="Arial" pitchFamily="34" charset="0"/>
              </a:rPr>
              <a:t> Normalizations by Jaffe (75)</a:t>
            </a:r>
          </a:p>
        </p:txBody>
      </p:sp>
      <p:pic>
        <p:nvPicPr>
          <p:cNvPr id="696362" name="Picture 4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76375" y="4797425"/>
            <a:ext cx="1519238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96363" name="Object 43"/>
          <p:cNvGraphicFramePr>
            <a:graphicFrameLocks noChangeAspect="1"/>
          </p:cNvGraphicFramePr>
          <p:nvPr/>
        </p:nvGraphicFramePr>
        <p:xfrm>
          <a:off x="3851275" y="4076700"/>
          <a:ext cx="4165600" cy="1225550"/>
        </p:xfrm>
        <a:graphic>
          <a:graphicData uri="http://schemas.openxmlformats.org/presentationml/2006/ole">
            <p:oleObj spid="_x0000_s696363" name="Equation" r:id="rId8" imgW="2755800" imgH="812520" progId="Equation.3">
              <p:embed/>
            </p:oleObj>
          </a:graphicData>
        </a:graphic>
      </p:graphicFrame>
      <p:graphicFrame>
        <p:nvGraphicFramePr>
          <p:cNvPr id="696364" name="Object 44"/>
          <p:cNvGraphicFramePr>
            <a:graphicFrameLocks noChangeAspect="1"/>
          </p:cNvGraphicFramePr>
          <p:nvPr/>
        </p:nvGraphicFramePr>
        <p:xfrm>
          <a:off x="3813175" y="5610225"/>
          <a:ext cx="3749675" cy="657225"/>
        </p:xfrm>
        <a:graphic>
          <a:graphicData uri="http://schemas.openxmlformats.org/presentationml/2006/ole">
            <p:oleObj spid="_x0000_s696364" name="수식" r:id="rId9" imgW="2527200" imgH="444240" progId="Equation.3">
              <p:embed/>
            </p:oleObj>
          </a:graphicData>
        </a:graphic>
      </p:graphicFrame>
      <p:graphicFrame>
        <p:nvGraphicFramePr>
          <p:cNvPr id="696365" name="Object 45"/>
          <p:cNvGraphicFramePr>
            <a:graphicFrameLocks noChangeAspect="1"/>
          </p:cNvGraphicFramePr>
          <p:nvPr/>
        </p:nvGraphicFramePr>
        <p:xfrm>
          <a:off x="5003800" y="1882775"/>
          <a:ext cx="2657475" cy="393700"/>
        </p:xfrm>
        <a:graphic>
          <a:graphicData uri="http://schemas.openxmlformats.org/presentationml/2006/ole">
            <p:oleObj spid="_x0000_s696365" name="Equation" r:id="rId10" imgW="1790640" imgH="2664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16TGp_hangul_diagram">
  <a:themeElements>
    <a:clrScheme name="116TGp_hangul_diagram 3">
      <a:dk1>
        <a:srgbClr val="113F71"/>
      </a:dk1>
      <a:lt1>
        <a:srgbClr val="FFFFFF"/>
      </a:lt1>
      <a:dk2>
        <a:srgbClr val="000000"/>
      </a:dk2>
      <a:lt2>
        <a:srgbClr val="C1D1D3"/>
      </a:lt2>
      <a:accent1>
        <a:srgbClr val="1966B3"/>
      </a:accent1>
      <a:accent2>
        <a:srgbClr val="CCCC00"/>
      </a:accent2>
      <a:accent3>
        <a:srgbClr val="FFFFFF"/>
      </a:accent3>
      <a:accent4>
        <a:srgbClr val="0D345F"/>
      </a:accent4>
      <a:accent5>
        <a:srgbClr val="ABB8D6"/>
      </a:accent5>
      <a:accent6>
        <a:srgbClr val="B9B900"/>
      </a:accent6>
      <a:hlink>
        <a:srgbClr val="5AABCC"/>
      </a:hlink>
      <a:folHlink>
        <a:srgbClr val="648B8C"/>
      </a:folHlink>
    </a:clrScheme>
    <a:fontScheme name="116TGp_hangul_diagram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Symbol" pitchFamily="18" charset="2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Symbol" pitchFamily="18" charset="2"/>
            <a:ea typeface="굴림" pitchFamily="50" charset="-127"/>
          </a:defRPr>
        </a:defPPr>
      </a:lstStyle>
    </a:lnDef>
  </a:objectDefaults>
  <a:extraClrSchemeLst>
    <a:extraClrScheme>
      <a:clrScheme name="116TGp_hangul_diagram 1">
        <a:dk1>
          <a:srgbClr val="1D528D"/>
        </a:dk1>
        <a:lt1>
          <a:srgbClr val="FFFFFF"/>
        </a:lt1>
        <a:dk2>
          <a:srgbClr val="000000"/>
        </a:dk2>
        <a:lt2>
          <a:srgbClr val="DDDDDD"/>
        </a:lt2>
        <a:accent1>
          <a:srgbClr val="3366CC"/>
        </a:accent1>
        <a:accent2>
          <a:srgbClr val="FFCC00"/>
        </a:accent2>
        <a:accent3>
          <a:srgbClr val="FFFFFF"/>
        </a:accent3>
        <a:accent4>
          <a:srgbClr val="174578"/>
        </a:accent4>
        <a:accent5>
          <a:srgbClr val="ADB8E2"/>
        </a:accent5>
        <a:accent6>
          <a:srgbClr val="E7B900"/>
        </a:accent6>
        <a:hlink>
          <a:srgbClr val="76DFF4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6TGp_hangul_diagram 2">
        <a:dk1>
          <a:srgbClr val="7EA012"/>
        </a:dk1>
        <a:lt1>
          <a:srgbClr val="FFFFFF"/>
        </a:lt1>
        <a:dk2>
          <a:srgbClr val="000000"/>
        </a:dk2>
        <a:lt2>
          <a:srgbClr val="C0C0C0"/>
        </a:lt2>
        <a:accent1>
          <a:srgbClr val="277564"/>
        </a:accent1>
        <a:accent2>
          <a:srgbClr val="B5CD85"/>
        </a:accent2>
        <a:accent3>
          <a:srgbClr val="FFFFFF"/>
        </a:accent3>
        <a:accent4>
          <a:srgbClr val="6B880E"/>
        </a:accent4>
        <a:accent5>
          <a:srgbClr val="ACBDB8"/>
        </a:accent5>
        <a:accent6>
          <a:srgbClr val="A4BA78"/>
        </a:accent6>
        <a:hlink>
          <a:srgbClr val="B29B3A"/>
        </a:hlink>
        <a:folHlink>
          <a:srgbClr val="999C9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6TGp_hangul_diagram 3">
        <a:dk1>
          <a:srgbClr val="113F71"/>
        </a:dk1>
        <a:lt1>
          <a:srgbClr val="FFFFFF"/>
        </a:lt1>
        <a:dk2>
          <a:srgbClr val="000000"/>
        </a:dk2>
        <a:lt2>
          <a:srgbClr val="C1D1D3"/>
        </a:lt2>
        <a:accent1>
          <a:srgbClr val="1966B3"/>
        </a:accent1>
        <a:accent2>
          <a:srgbClr val="CCCC00"/>
        </a:accent2>
        <a:accent3>
          <a:srgbClr val="FFFFFF"/>
        </a:accent3>
        <a:accent4>
          <a:srgbClr val="0D345F"/>
        </a:accent4>
        <a:accent5>
          <a:srgbClr val="ABB8D6"/>
        </a:accent5>
        <a:accent6>
          <a:srgbClr val="B9B900"/>
        </a:accent6>
        <a:hlink>
          <a:srgbClr val="5AABCC"/>
        </a:hlink>
        <a:folHlink>
          <a:srgbClr val="648B8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디자인 사용자 지정">
  <a:themeElements>
    <a:clrScheme name="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디자인 사용자 지정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Symbol" pitchFamily="18" charset="2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Symbol" pitchFamily="18" charset="2"/>
            <a:ea typeface="굴림" pitchFamily="50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116</Template>
  <TotalTime>31646</TotalTime>
  <Words>642</Words>
  <Application>Microsoft Office PowerPoint</Application>
  <PresentationFormat>On-screen Show (4:3)</PresentationFormat>
  <Paragraphs>157</Paragraphs>
  <Slides>17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Arial</vt:lpstr>
      <vt:lpstr>굴림</vt:lpstr>
      <vt:lpstr>Verdana</vt:lpstr>
      <vt:lpstr>Wingdings</vt:lpstr>
      <vt:lpstr>Symbol</vt:lpstr>
      <vt:lpstr>Comic Sans MS</vt:lpstr>
      <vt:lpstr>Times New Roman</vt:lpstr>
      <vt:lpstr>116TGp_hangul_diagram</vt:lpstr>
      <vt:lpstr>디자인 사용자 지정</vt:lpstr>
      <vt:lpstr>Image</vt:lpstr>
      <vt:lpstr>Equation</vt:lpstr>
      <vt:lpstr>수식</vt:lpstr>
      <vt:lpstr>Microsoft Equation 3.0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 Houng Lee</dc:creator>
  <cp:lastModifiedBy>helen</cp:lastModifiedBy>
  <cp:revision>397</cp:revision>
  <dcterms:created xsi:type="dcterms:W3CDTF">1601-01-01T00:00:00Z</dcterms:created>
  <dcterms:modified xsi:type="dcterms:W3CDTF">2010-10-15T19:44:20Z</dcterms:modified>
</cp:coreProperties>
</file>